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9" r:id="rId2"/>
    <p:sldId id="283" r:id="rId3"/>
    <p:sldId id="261" r:id="rId4"/>
    <p:sldId id="284" r:id="rId5"/>
    <p:sldId id="278" r:id="rId6"/>
    <p:sldId id="265" r:id="rId7"/>
    <p:sldId id="292" r:id="rId8"/>
    <p:sldId id="288" r:id="rId9"/>
    <p:sldId id="267" r:id="rId10"/>
    <p:sldId id="275" r:id="rId11"/>
    <p:sldId id="291" r:id="rId12"/>
    <p:sldId id="268" r:id="rId13"/>
    <p:sldId id="289" r:id="rId14"/>
    <p:sldId id="270" r:id="rId15"/>
    <p:sldId id="294" r:id="rId16"/>
    <p:sldId id="295" r:id="rId17"/>
    <p:sldId id="273"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14" autoAdjust="0"/>
  </p:normalViewPr>
  <p:slideViewPr>
    <p:cSldViewPr snapToGrid="0">
      <p:cViewPr varScale="1">
        <p:scale>
          <a:sx n="89" d="100"/>
          <a:sy n="89" d="100"/>
        </p:scale>
        <p:origin x="1398"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B459D-933F-4453-A17C-8838603F3C82}" type="datetimeFigureOut">
              <a:rPr lang="en-GB" smtClean="0"/>
              <a:t>28/05/2024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3986E-37ED-49B9-9E8B-BA3D10A7873B}" type="slidenum">
              <a:rPr lang="en-GB" smtClean="0"/>
              <a:t>‹#›</a:t>
            </a:fld>
            <a:endParaRPr lang="en-GB"/>
          </a:p>
        </p:txBody>
      </p:sp>
    </p:spTree>
    <p:extLst>
      <p:ext uri="{BB962C8B-B14F-4D97-AF65-F5344CB8AC3E}">
        <p14:creationId xmlns:p14="http://schemas.microsoft.com/office/powerpoint/2010/main" val="2383065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Name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Supervisor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name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Terence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Morely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Recording screencast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for my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project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Using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deep learning for lip reading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63986E-37ED-49B9-9E8B-BA3D10A7873B}" type="slidenum">
              <a:rPr lang="en-GB" smtClean="0"/>
              <a:t>1</a:t>
            </a:fld>
            <a:endParaRPr lang="en-GB"/>
          </a:p>
        </p:txBody>
      </p:sp>
    </p:spTree>
    <p:extLst>
      <p:ext uri="{BB962C8B-B14F-4D97-AF65-F5344CB8AC3E}">
        <p14:creationId xmlns:p14="http://schemas.microsoft.com/office/powerpoint/2010/main" val="3714333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Phonemes: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Explain</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Visemes: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Explain</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More closely related to lip reading: it is a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visual-only medium</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11</a:t>
            </a:fld>
            <a:endParaRPr lang="en-GB"/>
          </a:p>
        </p:txBody>
      </p:sp>
    </p:spTree>
    <p:extLst>
      <p:ext uri="{BB962C8B-B14F-4D97-AF65-F5344CB8AC3E}">
        <p14:creationId xmlns:p14="http://schemas.microsoft.com/office/powerpoint/2010/main" val="1734405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that that’s out of the way, let’s look back at our results. For experiment 9 I wanted directly comparable results and therefore I kept the same data split &amp; architecture, varying only the classes of my training data. My classes are my independent variable. Here we are going to focus primarily on loss and Word Error rate. This is because these are more important, especially the latter. Now we see that these results make perfect sense. Of course Visemes perform the best, better than phonemes and letters. This is because they are more closely related to the visual-only data that we are using.”</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63986E-37ED-49B9-9E8B-BA3D10A7873B}" type="slidenum">
              <a:rPr lang="en-GB" smtClean="0"/>
              <a:t>12</a:t>
            </a:fld>
            <a:endParaRPr lang="en-GB"/>
          </a:p>
        </p:txBody>
      </p:sp>
    </p:spTree>
    <p:extLst>
      <p:ext uri="{BB962C8B-B14F-4D97-AF65-F5344CB8AC3E}">
        <p14:creationId xmlns:p14="http://schemas.microsoft.com/office/powerpoint/2010/main" val="1355216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next section:</a:t>
            </a:r>
          </a:p>
          <a:p>
            <a:pPr marL="171450" indent="-171450">
              <a:buFontTx/>
              <a:buChar char="-"/>
            </a:pPr>
            <a:r>
              <a:rPr lang="en-US" dirty="0"/>
              <a:t>Look at the aims &amp; objectives</a:t>
            </a:r>
          </a:p>
          <a:p>
            <a:pPr marL="171450" indent="-171450">
              <a:buFontTx/>
              <a:buChar char="-"/>
            </a:pPr>
            <a:r>
              <a:rPr lang="en-US" dirty="0"/>
              <a:t>Motivation behind the project</a:t>
            </a:r>
          </a:p>
          <a:p>
            <a:pPr marL="171450" indent="-171450">
              <a:buFontTx/>
              <a:buChar char="-"/>
            </a:pPr>
            <a:r>
              <a:rPr lang="en-US" dirty="0"/>
              <a:t>Look into how we can </a:t>
            </a:r>
            <a:r>
              <a:rPr lang="en-US" b="1" dirty="0" err="1"/>
              <a:t>realise</a:t>
            </a:r>
            <a:r>
              <a:rPr lang="en-US" b="1" dirty="0"/>
              <a:t> this more</a:t>
            </a:r>
            <a:endParaRPr lang="en-US" dirty="0"/>
          </a:p>
        </p:txBody>
      </p:sp>
      <p:sp>
        <p:nvSpPr>
          <p:cNvPr id="4" name="Slide Number Placeholder 3"/>
          <p:cNvSpPr>
            <a:spLocks noGrp="1"/>
          </p:cNvSpPr>
          <p:nvPr>
            <p:ph type="sldNum" sz="quarter" idx="5"/>
          </p:nvPr>
        </p:nvSpPr>
        <p:spPr/>
        <p:txBody>
          <a:bodyPr/>
          <a:lstStyle/>
          <a:p>
            <a:fld id="{1663986E-37ED-49B9-9E8B-BA3D10A7873B}" type="slidenum">
              <a:rPr lang="en-GB" smtClean="0"/>
              <a:t>13</a:t>
            </a:fld>
            <a:endParaRPr lang="en-GB"/>
          </a:p>
        </p:txBody>
      </p:sp>
    </p:spTree>
    <p:extLst>
      <p:ext uri="{BB962C8B-B14F-4D97-AF65-F5344CB8AC3E}">
        <p14:creationId xmlns:p14="http://schemas.microsoft.com/office/powerpoint/2010/main" val="2444307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a model in action, let’s </a:t>
            </a:r>
            <a:r>
              <a:rPr lang="en-US" dirty="0" err="1"/>
              <a:t>analyse</a:t>
            </a:r>
            <a:r>
              <a:rPr lang="en-US" dirty="0"/>
              <a:t> the result</a:t>
            </a:r>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14</a:t>
            </a:fld>
            <a:endParaRPr lang="en-GB"/>
          </a:p>
        </p:txBody>
      </p:sp>
    </p:spTree>
    <p:extLst>
      <p:ext uri="{BB962C8B-B14F-4D97-AF65-F5344CB8AC3E}">
        <p14:creationId xmlns:p14="http://schemas.microsoft.com/office/powerpoint/2010/main" val="348522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models performed really well on some words, for example Chance, but others it really struggled with. There are many potential reasons for this but </a:t>
            </a:r>
            <a:r>
              <a:rPr lang="en-US" sz="1800" kern="100">
                <a:effectLst/>
                <a:latin typeface="Calibri" panose="020F0502020204030204" pitchFamily="34" charset="0"/>
                <a:ea typeface="Calibri" panose="020F0502020204030204" pitchFamily="34" charset="0"/>
                <a:cs typeface="Times New Roman" panose="02020603050405020304" pitchFamily="18" charset="0"/>
              </a:rPr>
              <a:t>the most likely is the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we trained the models upon a dataset called LRW or Lip Reading in the Wild. This is made up of BBC broadcasts. Therefore our training data is quite different to the input data we are using here, in terms of accent, distance to the camera but more importantly context. BBC broadcasts are made up of full sentence utterances whereas I am testing with standalone words. Furthermore, I know my lips are being read which makes a surprisingly large difference. But what can we do about this?”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63986E-37ED-49B9-9E8B-BA3D10A7873B}" type="slidenum">
              <a:rPr lang="en-GB" smtClean="0"/>
              <a:t>15</a:t>
            </a:fld>
            <a:endParaRPr lang="en-GB"/>
          </a:p>
        </p:txBody>
      </p:sp>
    </p:spTree>
    <p:extLst>
      <p:ext uri="{BB962C8B-B14F-4D97-AF65-F5344CB8AC3E}">
        <p14:creationId xmlns:p14="http://schemas.microsoft.com/office/powerpoint/2010/main" val="698540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16</a:t>
            </a:fld>
            <a:endParaRPr lang="en-GB"/>
          </a:p>
        </p:txBody>
      </p:sp>
    </p:spTree>
    <p:extLst>
      <p:ext uri="{BB962C8B-B14F-4D97-AF65-F5344CB8AC3E}">
        <p14:creationId xmlns:p14="http://schemas.microsoft.com/office/powerpoint/2010/main" val="3793203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we have it: our finetuned lip reading model that now performs with far higher accuracy than before. And with it we come to the end of this screencast. Overall throughout this research there were several major findings. Using CTC loss lead to my most important finding: that visemes are the best classes for lip reading, followed by phonemes and then letters. Next we found that transformers are good for lip reading but bidirectional LSTMs are even better. Finally I also discovered the benefits of finetuning lip reading models: greatly increasing the performance of our lip reading models. Thank you for listening.”</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17</a:t>
            </a:fld>
            <a:endParaRPr lang="en-GB"/>
          </a:p>
        </p:txBody>
      </p:sp>
    </p:spTree>
    <p:extLst>
      <p:ext uri="{BB962C8B-B14F-4D97-AF65-F5344CB8AC3E}">
        <p14:creationId xmlns:p14="http://schemas.microsoft.com/office/powerpoint/2010/main" val="999344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we have it: our finetuned lip reading model that now performs with far higher accuracy than before. And with it we come to the end of this screencast. Overall throughout this research there were several major findings. Using CTC loss lead to my most important finding: that visemes are the best classes for lip reading, followed by phonemes and then letters. Next we found that transformers are good for lip reading but bidirectional LSTMs are even better. Finally I also discovered the benefits </a:t>
            </a:r>
            <a:r>
              <a:rPr lang="en-US" sz="1800" kern="100">
                <a:effectLst/>
                <a:latin typeface="Calibri" panose="020F0502020204030204" pitchFamily="34" charset="0"/>
                <a:ea typeface="Calibri" panose="020F0502020204030204" pitchFamily="34" charset="0"/>
                <a:cs typeface="Times New Roman" panose="02020603050405020304" pitchFamily="18" charset="0"/>
              </a:rPr>
              <a:t>of finetuning: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greatly increasing the performance of our lip reading models. Thank you for listening.”</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18</a:t>
            </a:fld>
            <a:endParaRPr lang="en-GB"/>
          </a:p>
        </p:txBody>
      </p:sp>
    </p:spTree>
    <p:extLst>
      <p:ext uri="{BB962C8B-B14F-4D97-AF65-F5344CB8AC3E}">
        <p14:creationId xmlns:p14="http://schemas.microsoft.com/office/powerpoint/2010/main" val="358800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First: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Want to go over the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sections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in the presentation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2</a:t>
            </a:fld>
            <a:endParaRPr lang="en-GB"/>
          </a:p>
        </p:txBody>
      </p:sp>
    </p:spTree>
    <p:extLst>
      <p:ext uri="{BB962C8B-B14F-4D97-AF65-F5344CB8AC3E}">
        <p14:creationId xmlns:p14="http://schemas.microsoft.com/office/powerpoint/2010/main" val="230366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next section:</a:t>
            </a:r>
          </a:p>
          <a:p>
            <a:pPr marL="171450" indent="-171450">
              <a:buFontTx/>
              <a:buChar char="-"/>
            </a:pPr>
            <a:r>
              <a:rPr lang="en-US" dirty="0"/>
              <a:t>Look at the aims &amp; objectives</a:t>
            </a:r>
          </a:p>
          <a:p>
            <a:pPr marL="171450" indent="-171450">
              <a:buFontTx/>
              <a:buChar char="-"/>
            </a:pPr>
            <a:r>
              <a:rPr lang="en-US" dirty="0"/>
              <a:t>Motivation behind the project</a:t>
            </a:r>
          </a:p>
          <a:p>
            <a:pPr marL="171450" indent="-171450">
              <a:buFontTx/>
              <a:buChar char="-"/>
            </a:pPr>
            <a:r>
              <a:rPr lang="en-US" dirty="0"/>
              <a:t>Look into how we can </a:t>
            </a:r>
            <a:r>
              <a:rPr lang="en-US" b="1" dirty="0" err="1"/>
              <a:t>realise</a:t>
            </a:r>
            <a:r>
              <a:rPr lang="en-US" b="1" dirty="0"/>
              <a:t> this more</a:t>
            </a:r>
            <a:endParaRPr lang="en-US" dirty="0"/>
          </a:p>
        </p:txBody>
      </p:sp>
      <p:sp>
        <p:nvSpPr>
          <p:cNvPr id="4" name="Slide Number Placeholder 3"/>
          <p:cNvSpPr>
            <a:spLocks noGrp="1"/>
          </p:cNvSpPr>
          <p:nvPr>
            <p:ph type="sldNum" sz="quarter" idx="5"/>
          </p:nvPr>
        </p:nvSpPr>
        <p:spPr/>
        <p:txBody>
          <a:bodyPr/>
          <a:lstStyle/>
          <a:p>
            <a:fld id="{1663986E-37ED-49B9-9E8B-BA3D10A7873B}" type="slidenum">
              <a:rPr lang="en-GB" smtClean="0"/>
              <a:t>3</a:t>
            </a:fld>
            <a:endParaRPr lang="en-GB"/>
          </a:p>
        </p:txBody>
      </p:sp>
    </p:spTree>
    <p:extLst>
      <p:ext uri="{BB962C8B-B14F-4D97-AF65-F5344CB8AC3E}">
        <p14:creationId xmlns:p14="http://schemas.microsoft.com/office/powerpoint/2010/main" val="96648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I had 3 main aims: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Analyze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different models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for lip reading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Experimented with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various structures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techniques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to make the best possible model</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Best architecture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Wanted to find which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architecture works the best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Wanted to optimize this architecture &amp; find the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hyperparameters that work best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i="1" kern="100" dirty="0">
                <a:effectLst/>
                <a:latin typeface="Calibri" panose="020F0502020204030204" pitchFamily="34" charset="0"/>
                <a:ea typeface="Calibri" panose="020F0502020204030204" pitchFamily="34" charset="0"/>
                <a:cs typeface="Times New Roman" panose="02020603050405020304" pitchFamily="18" charset="0"/>
              </a:rPr>
              <a:t>What are hyperparameters?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4</a:t>
            </a:fld>
            <a:endParaRPr lang="en-GB"/>
          </a:p>
        </p:txBody>
      </p:sp>
    </p:spTree>
    <p:extLst>
      <p:ext uri="{BB962C8B-B14F-4D97-AF65-F5344CB8AC3E}">
        <p14:creationId xmlns:p14="http://schemas.microsoft.com/office/powerpoint/2010/main" val="417840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“Modern hearing aids and cochlear implants are quite invasive. What if we could instead create a pair of glasses, like the ones shown here, that could, in real time, focus on a person and read their lips, transcribing exactly what is being said to a deaf person?”</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663986E-37ED-49B9-9E8B-BA3D10A7873B}" type="slidenum">
              <a:rPr lang="en-GB" smtClean="0"/>
              <a:t>5</a:t>
            </a:fld>
            <a:endParaRPr lang="en-GB"/>
          </a:p>
        </p:txBody>
      </p:sp>
    </p:spTree>
    <p:extLst>
      <p:ext uri="{BB962C8B-B14F-4D97-AF65-F5344CB8AC3E}">
        <p14:creationId xmlns:p14="http://schemas.microsoft.com/office/powerpoint/2010/main" val="92295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Calibri" panose="020F0502020204030204" pitchFamily="34" charset="0"/>
              <a:buChar char="-"/>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Framework</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developed by Google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Provides lots of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different tools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Gesture recognition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Audio processing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useful one: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facial landmark detection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What is this?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Detecting human faces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within images &amp;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identifying key part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 of the face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Draw landmarks on the face: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eyes, lips, nose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6</a:t>
            </a:fld>
            <a:endParaRPr lang="en-GB"/>
          </a:p>
        </p:txBody>
      </p:sp>
    </p:spTree>
    <p:extLst>
      <p:ext uri="{BB962C8B-B14F-4D97-AF65-F5344CB8AC3E}">
        <p14:creationId xmlns:p14="http://schemas.microsoft.com/office/powerpoint/2010/main" val="4228505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next section:</a:t>
            </a:r>
          </a:p>
          <a:p>
            <a:pPr marL="171450" indent="-171450">
              <a:buFontTx/>
              <a:buChar char="-"/>
            </a:pPr>
            <a:r>
              <a:rPr lang="en-US" dirty="0"/>
              <a:t>Look at the aims &amp; objectives</a:t>
            </a:r>
          </a:p>
          <a:p>
            <a:pPr marL="171450" indent="-171450">
              <a:buFontTx/>
              <a:buChar char="-"/>
            </a:pPr>
            <a:r>
              <a:rPr lang="en-US" dirty="0"/>
              <a:t>Motivation behind the project</a:t>
            </a:r>
          </a:p>
          <a:p>
            <a:pPr marL="171450" indent="-171450">
              <a:buFontTx/>
              <a:buChar char="-"/>
            </a:pPr>
            <a:r>
              <a:rPr lang="en-US" dirty="0"/>
              <a:t>Look into how we can </a:t>
            </a:r>
            <a:r>
              <a:rPr lang="en-US" b="1" dirty="0" err="1"/>
              <a:t>realise</a:t>
            </a:r>
            <a:r>
              <a:rPr lang="en-US" b="1" dirty="0"/>
              <a:t> this more</a:t>
            </a:r>
            <a:endParaRPr lang="en-US" dirty="0"/>
          </a:p>
        </p:txBody>
      </p:sp>
      <p:sp>
        <p:nvSpPr>
          <p:cNvPr id="4" name="Slide Number Placeholder 3"/>
          <p:cNvSpPr>
            <a:spLocks noGrp="1"/>
          </p:cNvSpPr>
          <p:nvPr>
            <p:ph type="sldNum" sz="quarter" idx="5"/>
          </p:nvPr>
        </p:nvSpPr>
        <p:spPr/>
        <p:txBody>
          <a:bodyPr/>
          <a:lstStyle/>
          <a:p>
            <a:fld id="{1663986E-37ED-49B9-9E8B-BA3D10A7873B}" type="slidenum">
              <a:rPr lang="en-GB" smtClean="0"/>
              <a:t>8</a:t>
            </a:fld>
            <a:endParaRPr lang="en-GB"/>
          </a:p>
        </p:txBody>
      </p:sp>
    </p:spTree>
    <p:extLst>
      <p:ext uri="{BB962C8B-B14F-4D97-AF65-F5344CB8AC3E}">
        <p14:creationId xmlns:p14="http://schemas.microsoft.com/office/powerpoint/2010/main" val="316185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 total we did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17 experiments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Tried different architectures, optimized these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Tried data augmentation, dropout,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etc</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Here we have the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best 6 models recorded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First two are a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Bi-LSTM architectures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One used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images as input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whilst the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other used landmarks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Next we had a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Transformer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Next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three experiments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used different loss metric:</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is what we’re going to go into next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9</a:t>
            </a:fld>
            <a:endParaRPr lang="en-GB"/>
          </a:p>
        </p:txBody>
      </p:sp>
    </p:spTree>
    <p:extLst>
      <p:ext uri="{BB962C8B-B14F-4D97-AF65-F5344CB8AC3E}">
        <p14:creationId xmlns:p14="http://schemas.microsoft.com/office/powerpoint/2010/main" val="1314415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CTC stands for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Connectionist temporal classification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loss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What is this?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CTC is fantastic for finding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mappings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between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two different sequences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Where we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don’t know the exact mapping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With many videos we have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exact frames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where we know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what is happening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isn’t really the case for lip reading</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(or it’s hard to do)</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CTC suits lip reading:</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We can use this to find the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alignment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between our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2 sequences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Between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frames of a video</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and the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words being said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Explain the example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1663986E-37ED-49B9-9E8B-BA3D10A7873B}" type="slidenum">
              <a:rPr lang="en-GB" smtClean="0"/>
              <a:t>10</a:t>
            </a:fld>
            <a:endParaRPr lang="en-GB"/>
          </a:p>
        </p:txBody>
      </p:sp>
    </p:spTree>
    <p:extLst>
      <p:ext uri="{BB962C8B-B14F-4D97-AF65-F5344CB8AC3E}">
        <p14:creationId xmlns:p14="http://schemas.microsoft.com/office/powerpoint/2010/main" val="237565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2579121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9CB40F9F-7862-4758-8169-96B838D0E966}" type="slidenum">
              <a:rPr lang="en-GB" smtClean="0"/>
              <a:t>‹#›</a:t>
            </a:fld>
            <a:endParaRPr lang="en-GB"/>
          </a:p>
        </p:txBody>
      </p:sp>
    </p:spTree>
    <p:extLst>
      <p:ext uri="{BB962C8B-B14F-4D97-AF65-F5344CB8AC3E}">
        <p14:creationId xmlns:p14="http://schemas.microsoft.com/office/powerpoint/2010/main" val="2049543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9CB40F9F-7862-4758-8169-96B838D0E966}" type="slidenum">
              <a:rPr lang="en-GB" smtClean="0"/>
              <a:t>‹#›</a:t>
            </a:fld>
            <a:endParaRPr lang="en-GB"/>
          </a:p>
        </p:txBody>
      </p:sp>
    </p:spTree>
    <p:extLst>
      <p:ext uri="{BB962C8B-B14F-4D97-AF65-F5344CB8AC3E}">
        <p14:creationId xmlns:p14="http://schemas.microsoft.com/office/powerpoint/2010/main" val="534417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9CB40F9F-7862-4758-8169-96B838D0E966}" type="slidenum">
              <a:rPr lang="en-GB" smtClean="0"/>
              <a:t>‹#›</a:t>
            </a:fld>
            <a:endParaRPr lang="en-GB"/>
          </a:p>
        </p:txBody>
      </p:sp>
    </p:spTree>
    <p:extLst>
      <p:ext uri="{BB962C8B-B14F-4D97-AF65-F5344CB8AC3E}">
        <p14:creationId xmlns:p14="http://schemas.microsoft.com/office/powerpoint/2010/main" val="4132813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123038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9CB40F9F-7862-4758-8169-96B838D0E966}" type="slidenum">
              <a:rPr lang="en-GB" smtClean="0"/>
              <a:t>‹#›</a:t>
            </a:fld>
            <a:endParaRPr lang="en-GB"/>
          </a:p>
        </p:txBody>
      </p:sp>
    </p:spTree>
    <p:extLst>
      <p:ext uri="{BB962C8B-B14F-4D97-AF65-F5344CB8AC3E}">
        <p14:creationId xmlns:p14="http://schemas.microsoft.com/office/powerpoint/2010/main" val="2642708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3752294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6872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9CB40F9F-7862-4758-8169-96B838D0E966}" type="slidenum">
              <a:rPr lang="en-GB" smtClean="0"/>
              <a:t>‹#›</a:t>
            </a:fld>
            <a:endParaRPr lang="en-GB"/>
          </a:p>
        </p:txBody>
      </p:sp>
    </p:spTree>
    <p:extLst>
      <p:ext uri="{BB962C8B-B14F-4D97-AF65-F5344CB8AC3E}">
        <p14:creationId xmlns:p14="http://schemas.microsoft.com/office/powerpoint/2010/main" val="2654959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006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9CB40F9F-7862-4758-8169-96B838D0E966}" type="slidenum">
              <a:rPr lang="en-GB" smtClean="0"/>
              <a:t>‹#›</a:t>
            </a:fld>
            <a:endParaRPr lang="en-GB"/>
          </a:p>
        </p:txBody>
      </p:sp>
    </p:spTree>
    <p:extLst>
      <p:ext uri="{BB962C8B-B14F-4D97-AF65-F5344CB8AC3E}">
        <p14:creationId xmlns:p14="http://schemas.microsoft.com/office/powerpoint/2010/main" val="4067615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9CB40F9F-7862-4758-8169-96B838D0E966}" type="slidenum">
              <a:rPr lang="en-GB" smtClean="0"/>
              <a:t>‹#›</a:t>
            </a:fld>
            <a:endParaRPr lang="en-GB"/>
          </a:p>
        </p:txBody>
      </p:sp>
    </p:spTree>
    <p:extLst>
      <p:ext uri="{BB962C8B-B14F-4D97-AF65-F5344CB8AC3E}">
        <p14:creationId xmlns:p14="http://schemas.microsoft.com/office/powerpoint/2010/main" val="2888434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9CB40F9F-7862-4758-8169-96B838D0E966}" type="slidenum">
              <a:rPr lang="en-GB" smtClean="0"/>
              <a:t>‹#›</a:t>
            </a:fld>
            <a:endParaRPr lang="en-GB"/>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4235247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66C4E0E-1D8F-4F0F-A81D-EEA7B8ABB451}" type="datetimeFigureOut">
              <a:rPr lang="en-GB" smtClean="0"/>
              <a:t>28/05/2024</a:t>
            </a:fld>
            <a:endParaRPr lang="en-GB"/>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CB40F9F-7862-4758-8169-96B838D0E966}" type="slidenum">
              <a:rPr lang="en-GB" smtClean="0"/>
              <a:t>‹#›</a:t>
            </a:fld>
            <a:endParaRPr lang="en-GB"/>
          </a:p>
        </p:txBody>
      </p:sp>
    </p:spTree>
    <p:extLst>
      <p:ext uri="{BB962C8B-B14F-4D97-AF65-F5344CB8AC3E}">
        <p14:creationId xmlns:p14="http://schemas.microsoft.com/office/powerpoint/2010/main" val="42041547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www.researchgate.net/figure/English-Phonemic-Chart_fig1_358228103"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robots.ox.ac.uk/~vgg/data/lip_reading/lrw1.html"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hyperlink" Target="https://developers.google.com/mediapipe" TargetMode="External"/><Relationship Id="rId5" Type="http://schemas.openxmlformats.org/officeDocument/2006/relationships/hyperlink" Target="https://developers.google.com/mediapipe/solutions/vision/face_landmarker"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C71F-1DFD-0C50-D5F4-F0567D252EAC}"/>
              </a:ext>
            </a:extLst>
          </p:cNvPr>
          <p:cNvSpPr>
            <a:spLocks noGrp="1"/>
          </p:cNvSpPr>
          <p:nvPr>
            <p:ph type="title"/>
          </p:nvPr>
        </p:nvSpPr>
        <p:spPr/>
        <p:txBody>
          <a:bodyPr>
            <a:normAutofit/>
          </a:bodyPr>
          <a:lstStyle/>
          <a:p>
            <a:r>
              <a:rPr lang="en-US" b="1" dirty="0"/>
              <a:t>Deep Learning for Lip Reading</a:t>
            </a:r>
            <a:br>
              <a:rPr lang="en-US" dirty="0"/>
            </a:br>
            <a:r>
              <a:rPr lang="en-US" sz="2400" dirty="0"/>
              <a:t>Final Year </a:t>
            </a:r>
            <a:r>
              <a:rPr lang="en-US" sz="2000" dirty="0"/>
              <a:t>Screencast by Jack Pay</a:t>
            </a:r>
            <a:br>
              <a:rPr lang="en-US" sz="2000" dirty="0"/>
            </a:br>
            <a:r>
              <a:rPr lang="en-US" sz="2000" dirty="0"/>
              <a:t>Project Supervisor: Terence Morley</a:t>
            </a:r>
            <a:endParaRPr lang="en-GB" dirty="0"/>
          </a:p>
        </p:txBody>
      </p:sp>
    </p:spTree>
    <p:extLst>
      <p:ext uri="{BB962C8B-B14F-4D97-AF65-F5344CB8AC3E}">
        <p14:creationId xmlns:p14="http://schemas.microsoft.com/office/powerpoint/2010/main" val="1345368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1F15-0494-DE61-3372-0C96AA98195A}"/>
              </a:ext>
            </a:extLst>
          </p:cNvPr>
          <p:cNvSpPr>
            <a:spLocks noGrp="1"/>
          </p:cNvSpPr>
          <p:nvPr>
            <p:ph type="title"/>
          </p:nvPr>
        </p:nvSpPr>
        <p:spPr/>
        <p:txBody>
          <a:bodyPr/>
          <a:lstStyle/>
          <a:p>
            <a:r>
              <a:rPr lang="en-US" dirty="0"/>
              <a:t>What is CTC loss?</a:t>
            </a:r>
            <a:endParaRPr lang="en-GB" dirty="0"/>
          </a:p>
        </p:txBody>
      </p:sp>
      <p:sp>
        <p:nvSpPr>
          <p:cNvPr id="3" name="Content Placeholder 2">
            <a:extLst>
              <a:ext uri="{FF2B5EF4-FFF2-40B4-BE49-F238E27FC236}">
                <a16:creationId xmlns:a16="http://schemas.microsoft.com/office/drawing/2014/main" id="{B398C402-72F7-F0D8-29BF-BD49CAB59318}"/>
              </a:ext>
            </a:extLst>
          </p:cNvPr>
          <p:cNvSpPr>
            <a:spLocks noGrp="1"/>
          </p:cNvSpPr>
          <p:nvPr>
            <p:ph sz="quarter" idx="10"/>
          </p:nvPr>
        </p:nvSpPr>
        <p:spPr/>
        <p:txBody>
          <a:bodyPr>
            <a:normAutofit fontScale="92500" lnSpcReduction="10000"/>
          </a:bodyPr>
          <a:lstStyle/>
          <a:p>
            <a:r>
              <a:rPr lang="en-GB" b="1" dirty="0"/>
              <a:t>C</a:t>
            </a:r>
            <a:r>
              <a:rPr lang="en-GB" dirty="0"/>
              <a:t>onnectionist </a:t>
            </a:r>
            <a:r>
              <a:rPr lang="en-GB" b="1" dirty="0"/>
              <a:t>T</a:t>
            </a:r>
            <a:r>
              <a:rPr lang="en-GB" dirty="0"/>
              <a:t>emporal </a:t>
            </a:r>
            <a:r>
              <a:rPr lang="en-GB" b="1" dirty="0"/>
              <a:t>C</a:t>
            </a:r>
            <a:r>
              <a:rPr lang="en-GB" dirty="0"/>
              <a:t>lassification Loss</a:t>
            </a:r>
          </a:p>
          <a:p>
            <a:r>
              <a:rPr lang="en-GB" dirty="0"/>
              <a:t>Good for our application:</a:t>
            </a:r>
          </a:p>
          <a:p>
            <a:pPr lvl="1"/>
            <a:r>
              <a:rPr lang="en-GB" dirty="0"/>
              <a:t>Learns connections between two sequences</a:t>
            </a:r>
          </a:p>
          <a:p>
            <a:pPr lvl="1"/>
            <a:r>
              <a:rPr lang="en-GB" dirty="0"/>
              <a:t>First sequence: </a:t>
            </a:r>
            <a:r>
              <a:rPr lang="en-GB" b="1" dirty="0"/>
              <a:t>Video</a:t>
            </a:r>
          </a:p>
          <a:p>
            <a:pPr lvl="2"/>
            <a:r>
              <a:rPr lang="en-GB" dirty="0"/>
              <a:t>Frames or landmarks</a:t>
            </a:r>
          </a:p>
          <a:p>
            <a:pPr lvl="1"/>
            <a:r>
              <a:rPr lang="en-GB" dirty="0"/>
              <a:t>Second sequence: </a:t>
            </a:r>
            <a:r>
              <a:rPr lang="en-GB" b="1" dirty="0"/>
              <a:t>What’s being said</a:t>
            </a:r>
          </a:p>
          <a:p>
            <a:pPr lvl="2"/>
            <a:r>
              <a:rPr lang="en-GB" dirty="0"/>
              <a:t>Words</a:t>
            </a:r>
          </a:p>
          <a:p>
            <a:pPr lvl="2"/>
            <a:r>
              <a:rPr lang="en-GB" dirty="0"/>
              <a:t>Letters</a:t>
            </a:r>
          </a:p>
          <a:p>
            <a:pPr lvl="2"/>
            <a:r>
              <a:rPr lang="en-GB" dirty="0"/>
              <a:t>Phonemes</a:t>
            </a:r>
          </a:p>
          <a:p>
            <a:pPr lvl="2"/>
            <a:r>
              <a:rPr lang="en-GB" dirty="0"/>
              <a:t>Visemes</a:t>
            </a:r>
          </a:p>
          <a:p>
            <a:pPr lvl="1"/>
            <a:endParaRPr lang="en-GB" dirty="0"/>
          </a:p>
          <a:p>
            <a:endParaRPr lang="en-GB" dirty="0"/>
          </a:p>
        </p:txBody>
      </p:sp>
      <p:pic>
        <p:nvPicPr>
          <p:cNvPr id="10" name="Content Placeholder 9">
            <a:extLst>
              <a:ext uri="{FF2B5EF4-FFF2-40B4-BE49-F238E27FC236}">
                <a16:creationId xmlns:a16="http://schemas.microsoft.com/office/drawing/2014/main" id="{F6EFB281-2337-871D-8211-435FAECE01E6}"/>
              </a:ext>
            </a:extLst>
          </p:cNvPr>
          <p:cNvPicPr>
            <a:picLocks noGrp="1" noChangeAspect="1"/>
          </p:cNvPicPr>
          <p:nvPr>
            <p:ph sz="quarter" idx="1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4913" y="2580687"/>
            <a:ext cx="4992687" cy="2630076"/>
          </a:xfrm>
        </p:spPr>
      </p:pic>
    </p:spTree>
    <p:extLst>
      <p:ext uri="{BB962C8B-B14F-4D97-AF65-F5344CB8AC3E}">
        <p14:creationId xmlns:p14="http://schemas.microsoft.com/office/powerpoint/2010/main" val="67009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1F15-0494-DE61-3372-0C96AA98195A}"/>
              </a:ext>
            </a:extLst>
          </p:cNvPr>
          <p:cNvSpPr>
            <a:spLocks noGrp="1"/>
          </p:cNvSpPr>
          <p:nvPr>
            <p:ph type="title"/>
          </p:nvPr>
        </p:nvSpPr>
        <p:spPr/>
        <p:txBody>
          <a:bodyPr/>
          <a:lstStyle/>
          <a:p>
            <a:r>
              <a:rPr lang="en-US" dirty="0"/>
              <a:t>Phonemes &amp; Visemes?</a:t>
            </a:r>
            <a:endParaRPr lang="en-GB" dirty="0"/>
          </a:p>
        </p:txBody>
      </p:sp>
      <p:sp>
        <p:nvSpPr>
          <p:cNvPr id="5" name="Content Placeholder 4">
            <a:extLst>
              <a:ext uri="{FF2B5EF4-FFF2-40B4-BE49-F238E27FC236}">
                <a16:creationId xmlns:a16="http://schemas.microsoft.com/office/drawing/2014/main" id="{F3415BD4-ECC7-45E1-2BE5-F43DD88E713A}"/>
              </a:ext>
            </a:extLst>
          </p:cNvPr>
          <p:cNvSpPr>
            <a:spLocks noGrp="1"/>
          </p:cNvSpPr>
          <p:nvPr>
            <p:ph sz="quarter" idx="11"/>
          </p:nvPr>
        </p:nvSpPr>
        <p:spPr/>
        <p:txBody>
          <a:bodyPr/>
          <a:lstStyle/>
          <a:p>
            <a:r>
              <a:rPr lang="en-US" b="1" dirty="0"/>
              <a:t>Phonemes</a:t>
            </a:r>
            <a:r>
              <a:rPr lang="en-US" dirty="0"/>
              <a:t>:</a:t>
            </a:r>
          </a:p>
          <a:p>
            <a:pPr lvl="1"/>
            <a:r>
              <a:rPr lang="en-US" dirty="0"/>
              <a:t>The fundamental &amp; distinct sounds that are made during speech</a:t>
            </a:r>
          </a:p>
          <a:p>
            <a:pPr lvl="1"/>
            <a:r>
              <a:rPr lang="en-US" dirty="0"/>
              <a:t>Used to distinguish words</a:t>
            </a:r>
          </a:p>
          <a:p>
            <a:pPr lvl="1"/>
            <a:r>
              <a:rPr lang="en-US" dirty="0" err="1"/>
              <a:t>Eg.</a:t>
            </a:r>
            <a:r>
              <a:rPr lang="en-US" dirty="0"/>
              <a:t> “B” “P”</a:t>
            </a:r>
          </a:p>
          <a:p>
            <a:r>
              <a:rPr lang="en-US" b="1" dirty="0"/>
              <a:t>Viseme:</a:t>
            </a:r>
            <a:endParaRPr lang="en-US" dirty="0"/>
          </a:p>
          <a:p>
            <a:pPr lvl="1"/>
            <a:r>
              <a:rPr lang="en-US" dirty="0"/>
              <a:t>The visual counterparts to phonemes, the speech sounds that form similar lip shapes</a:t>
            </a:r>
          </a:p>
          <a:p>
            <a:pPr lvl="1"/>
            <a:r>
              <a:rPr lang="en-US" dirty="0" err="1"/>
              <a:t>Eg.</a:t>
            </a:r>
            <a:r>
              <a:rPr lang="en-US" dirty="0"/>
              <a:t> ‘B’ &amp; ‘P’ both have the ‘p’ viseme</a:t>
            </a:r>
          </a:p>
          <a:p>
            <a:pPr lvl="1"/>
            <a:endParaRPr lang="en-GB" dirty="0"/>
          </a:p>
          <a:p>
            <a:endParaRPr lang="en-GB" dirty="0"/>
          </a:p>
        </p:txBody>
      </p:sp>
      <p:pic>
        <p:nvPicPr>
          <p:cNvPr id="9" name="Content Placeholder 8">
            <a:extLst>
              <a:ext uri="{FF2B5EF4-FFF2-40B4-BE49-F238E27FC236}">
                <a16:creationId xmlns:a16="http://schemas.microsoft.com/office/drawing/2014/main" id="{8DA5AD31-1013-6B01-BFCF-F46497226080}"/>
              </a:ext>
            </a:extLst>
          </p:cNvPr>
          <p:cNvPicPr>
            <a:picLocks noGrp="1" noChangeAspect="1"/>
          </p:cNvPicPr>
          <p:nvPr>
            <p:ph sz="quarter" idx="10"/>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059" y="2194928"/>
            <a:ext cx="5200630" cy="3401824"/>
          </a:xfrm>
        </p:spPr>
      </p:pic>
      <p:sp>
        <p:nvSpPr>
          <p:cNvPr id="11" name="TextBox 10">
            <a:extLst>
              <a:ext uri="{FF2B5EF4-FFF2-40B4-BE49-F238E27FC236}">
                <a16:creationId xmlns:a16="http://schemas.microsoft.com/office/drawing/2014/main" id="{FE43D91C-8008-05C4-E879-F32A9E031BD3}"/>
              </a:ext>
            </a:extLst>
          </p:cNvPr>
          <p:cNvSpPr txBox="1"/>
          <p:nvPr/>
        </p:nvSpPr>
        <p:spPr>
          <a:xfrm>
            <a:off x="2704295" y="6558776"/>
            <a:ext cx="6076950" cy="276999"/>
          </a:xfrm>
          <a:prstGeom prst="rect">
            <a:avLst/>
          </a:prstGeom>
          <a:noFill/>
        </p:spPr>
        <p:txBody>
          <a:bodyPr wrap="square" rtlCol="0">
            <a:spAutoFit/>
          </a:bodyPr>
          <a:lstStyle/>
          <a:p>
            <a:pPr algn="l"/>
            <a:r>
              <a:rPr lang="fr-FR" sz="1200" b="0" i="0" u="none" strike="noStrike" baseline="0" dirty="0">
                <a:hlinkClick r:id="rId4"/>
              </a:rPr>
              <a:t>https://www.researchgate.net/figure/English-Phonemic-Chart_fig1_358228103</a:t>
            </a:r>
            <a:endParaRPr lang="en-GB" sz="1200" dirty="0"/>
          </a:p>
        </p:txBody>
      </p:sp>
    </p:spTree>
    <p:extLst>
      <p:ext uri="{BB962C8B-B14F-4D97-AF65-F5344CB8AC3E}">
        <p14:creationId xmlns:p14="http://schemas.microsoft.com/office/powerpoint/2010/main" val="614347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434E-7DA5-EBC3-22D0-FEDDF61490BB}"/>
              </a:ext>
            </a:extLst>
          </p:cNvPr>
          <p:cNvSpPr>
            <a:spLocks noGrp="1"/>
          </p:cNvSpPr>
          <p:nvPr>
            <p:ph type="title"/>
          </p:nvPr>
        </p:nvSpPr>
        <p:spPr/>
        <p:txBody>
          <a:bodyPr/>
          <a:lstStyle/>
          <a:p>
            <a:r>
              <a:rPr lang="en-US" dirty="0"/>
              <a:t>CTC Comparison</a:t>
            </a:r>
            <a:endParaRPr lang="en-GB" dirty="0"/>
          </a:p>
        </p:txBody>
      </p:sp>
      <p:sp>
        <p:nvSpPr>
          <p:cNvPr id="3" name="Content Placeholder 2">
            <a:extLst>
              <a:ext uri="{FF2B5EF4-FFF2-40B4-BE49-F238E27FC236}">
                <a16:creationId xmlns:a16="http://schemas.microsoft.com/office/drawing/2014/main" id="{FC9ACB92-DDCE-9C2F-2316-B98CF7DC152C}"/>
              </a:ext>
            </a:extLst>
          </p:cNvPr>
          <p:cNvSpPr>
            <a:spLocks noGrp="1"/>
          </p:cNvSpPr>
          <p:nvPr>
            <p:ph sz="quarter" idx="10"/>
          </p:nvPr>
        </p:nvSpPr>
        <p:spPr/>
        <p:txBody>
          <a:bodyPr/>
          <a:lstStyle/>
          <a:p>
            <a:r>
              <a:rPr lang="en-US" dirty="0"/>
              <a:t>Directly comparable results</a:t>
            </a:r>
          </a:p>
          <a:p>
            <a:pPr lvl="1"/>
            <a:r>
              <a:rPr lang="en-US" dirty="0"/>
              <a:t>Same data split</a:t>
            </a:r>
          </a:p>
          <a:p>
            <a:pPr lvl="1"/>
            <a:r>
              <a:rPr lang="en-US" dirty="0"/>
              <a:t>Same architecture</a:t>
            </a:r>
          </a:p>
          <a:p>
            <a:r>
              <a:rPr lang="en-US" b="1" dirty="0"/>
              <a:t>Focus:</a:t>
            </a:r>
            <a:endParaRPr lang="en-US" dirty="0"/>
          </a:p>
          <a:p>
            <a:pPr lvl="1"/>
            <a:r>
              <a:rPr lang="en-US" dirty="0"/>
              <a:t>Loss &amp; WER</a:t>
            </a:r>
          </a:p>
          <a:p>
            <a:r>
              <a:rPr lang="en-US" b="1" dirty="0"/>
              <a:t>Viseme </a:t>
            </a:r>
            <a:r>
              <a:rPr lang="en-US" dirty="0"/>
              <a:t>performs the best</a:t>
            </a:r>
          </a:p>
          <a:p>
            <a:pPr lvl="1"/>
            <a:r>
              <a:rPr lang="en-US" dirty="0"/>
              <a:t>This makes sense</a:t>
            </a:r>
          </a:p>
          <a:p>
            <a:endParaRPr lang="en-GB" dirty="0"/>
          </a:p>
        </p:txBody>
      </p:sp>
      <p:graphicFrame>
        <p:nvGraphicFramePr>
          <p:cNvPr id="5" name="Table Placeholder 4">
            <a:extLst>
              <a:ext uri="{FF2B5EF4-FFF2-40B4-BE49-F238E27FC236}">
                <a16:creationId xmlns:a16="http://schemas.microsoft.com/office/drawing/2014/main" id="{DB5ACCBA-939F-E845-5FBA-93DA1BA0F76E}"/>
              </a:ext>
            </a:extLst>
          </p:cNvPr>
          <p:cNvGraphicFramePr>
            <a:graphicFrameLocks noGrp="1"/>
          </p:cNvGraphicFramePr>
          <p:nvPr>
            <p:ph type="tbl" sz="quarter" idx="11"/>
            <p:extLst>
              <p:ext uri="{D42A27DB-BD31-4B8C-83A1-F6EECF244321}">
                <p14:modId xmlns:p14="http://schemas.microsoft.com/office/powerpoint/2010/main" val="1800541796"/>
              </p:ext>
            </p:extLst>
          </p:nvPr>
        </p:nvGraphicFramePr>
        <p:xfrm>
          <a:off x="4653280" y="2377997"/>
          <a:ext cx="6918960" cy="3426321"/>
        </p:xfrm>
        <a:graphic>
          <a:graphicData uri="http://schemas.openxmlformats.org/drawingml/2006/table">
            <a:tbl>
              <a:tblPr firstRow="1" bandRow="1">
                <a:tableStyleId>{073A0DAA-6AF3-43AB-8588-CEC1D06C72B9}</a:tableStyleId>
              </a:tblPr>
              <a:tblGrid>
                <a:gridCol w="1729740">
                  <a:extLst>
                    <a:ext uri="{9D8B030D-6E8A-4147-A177-3AD203B41FA5}">
                      <a16:colId xmlns:a16="http://schemas.microsoft.com/office/drawing/2014/main" val="368576266"/>
                    </a:ext>
                  </a:extLst>
                </a:gridCol>
                <a:gridCol w="1729740">
                  <a:extLst>
                    <a:ext uri="{9D8B030D-6E8A-4147-A177-3AD203B41FA5}">
                      <a16:colId xmlns:a16="http://schemas.microsoft.com/office/drawing/2014/main" val="968177830"/>
                    </a:ext>
                  </a:extLst>
                </a:gridCol>
                <a:gridCol w="1729740">
                  <a:extLst>
                    <a:ext uri="{9D8B030D-6E8A-4147-A177-3AD203B41FA5}">
                      <a16:colId xmlns:a16="http://schemas.microsoft.com/office/drawing/2014/main" val="1574643835"/>
                    </a:ext>
                  </a:extLst>
                </a:gridCol>
                <a:gridCol w="1729740">
                  <a:extLst>
                    <a:ext uri="{9D8B030D-6E8A-4147-A177-3AD203B41FA5}">
                      <a16:colId xmlns:a16="http://schemas.microsoft.com/office/drawing/2014/main" val="3954857165"/>
                    </a:ext>
                  </a:extLst>
                </a:gridCol>
              </a:tblGrid>
              <a:tr h="1201281">
                <a:tc>
                  <a:txBody>
                    <a:bodyPr/>
                    <a:lstStyle/>
                    <a:p>
                      <a:pPr algn="ctr"/>
                      <a:r>
                        <a:rPr lang="en-US" sz="2400" dirty="0"/>
                        <a:t>Experiment</a:t>
                      </a:r>
                      <a:endParaRPr lang="en-GB" sz="2400" dirty="0"/>
                    </a:p>
                  </a:txBody>
                  <a:tcPr/>
                </a:tc>
                <a:tc>
                  <a:txBody>
                    <a:bodyPr/>
                    <a:lstStyle/>
                    <a:p>
                      <a:pPr algn="ctr"/>
                      <a:r>
                        <a:rPr lang="en-US" sz="2400" dirty="0"/>
                        <a:t>Accuracy</a:t>
                      </a:r>
                      <a:endParaRPr lang="en-GB" sz="2400" dirty="0"/>
                    </a:p>
                  </a:txBody>
                  <a:tcPr/>
                </a:tc>
                <a:tc>
                  <a:txBody>
                    <a:bodyPr/>
                    <a:lstStyle/>
                    <a:p>
                      <a:pPr algn="ctr"/>
                      <a:r>
                        <a:rPr lang="en-US" sz="2400" dirty="0"/>
                        <a:t>Loss</a:t>
                      </a:r>
                      <a:endParaRPr lang="en-GB" sz="2400" dirty="0"/>
                    </a:p>
                  </a:txBody>
                  <a:tcPr/>
                </a:tc>
                <a:tc>
                  <a:txBody>
                    <a:bodyPr/>
                    <a:lstStyle/>
                    <a:p>
                      <a:pPr algn="ctr"/>
                      <a:r>
                        <a:rPr lang="en-US" sz="2400" dirty="0"/>
                        <a:t>WER</a:t>
                      </a:r>
                      <a:endParaRPr lang="en-GB" sz="2400" dirty="0"/>
                    </a:p>
                  </a:txBody>
                  <a:tcPr/>
                </a:tc>
                <a:extLst>
                  <a:ext uri="{0D108BD9-81ED-4DB2-BD59-A6C34878D82A}">
                    <a16:rowId xmlns:a16="http://schemas.microsoft.com/office/drawing/2014/main" val="1575033828"/>
                  </a:ext>
                </a:extLst>
              </a:tr>
              <a:tr h="667378">
                <a:tc>
                  <a:txBody>
                    <a:bodyPr/>
                    <a:lstStyle/>
                    <a:p>
                      <a:pPr algn="ctr"/>
                      <a:r>
                        <a:rPr lang="en-US" sz="2400" dirty="0"/>
                        <a:t>Letter</a:t>
                      </a:r>
                    </a:p>
                    <a:p>
                      <a:pPr algn="ctr"/>
                      <a:r>
                        <a:rPr lang="en-US" sz="2000" i="1" dirty="0"/>
                        <a:t>(9.1)</a:t>
                      </a:r>
                      <a:endParaRPr lang="en-GB" sz="1800" i="1" dirty="0"/>
                    </a:p>
                  </a:txBody>
                  <a:tcPr/>
                </a:tc>
                <a:tc>
                  <a:txBody>
                    <a:bodyPr/>
                    <a:lstStyle/>
                    <a:p>
                      <a:pPr algn="ctr"/>
                      <a:r>
                        <a:rPr lang="en-GB" sz="2400" dirty="0"/>
                        <a:t>0.9076</a:t>
                      </a:r>
                    </a:p>
                  </a:txBody>
                  <a:tcPr/>
                </a:tc>
                <a:tc>
                  <a:txBody>
                    <a:bodyPr/>
                    <a:lstStyle/>
                    <a:p>
                      <a:pPr algn="ctr"/>
                      <a:r>
                        <a:rPr lang="en-GB" sz="2400" dirty="0"/>
                        <a:t>2.6221</a:t>
                      </a:r>
                    </a:p>
                  </a:txBody>
                  <a:tcPr/>
                </a:tc>
                <a:tc>
                  <a:txBody>
                    <a:bodyPr/>
                    <a:lstStyle/>
                    <a:p>
                      <a:pPr algn="ctr"/>
                      <a:r>
                        <a:rPr lang="en-GB" sz="2400" dirty="0"/>
                        <a:t>0.2187</a:t>
                      </a:r>
                    </a:p>
                  </a:txBody>
                  <a:tcPr/>
                </a:tc>
                <a:extLst>
                  <a:ext uri="{0D108BD9-81ED-4DB2-BD59-A6C34878D82A}">
                    <a16:rowId xmlns:a16="http://schemas.microsoft.com/office/drawing/2014/main" val="435423399"/>
                  </a:ext>
                </a:extLst>
              </a:tr>
              <a:tr h="667378">
                <a:tc>
                  <a:txBody>
                    <a:bodyPr/>
                    <a:lstStyle/>
                    <a:p>
                      <a:pPr algn="ctr"/>
                      <a:r>
                        <a:rPr lang="en-US" sz="2400" dirty="0"/>
                        <a:t>Phoneme</a:t>
                      </a:r>
                      <a:endParaRPr lang="en-US" sz="2000" dirty="0"/>
                    </a:p>
                    <a:p>
                      <a:pPr algn="ctr"/>
                      <a:r>
                        <a:rPr lang="en-US" sz="1800" i="1" dirty="0"/>
                        <a:t>(9.2)</a:t>
                      </a:r>
                      <a:endParaRPr lang="en-GB" sz="1600" i="1" dirty="0"/>
                    </a:p>
                  </a:txBody>
                  <a:tcPr/>
                </a:tc>
                <a:tc>
                  <a:txBody>
                    <a:bodyPr/>
                    <a:lstStyle/>
                    <a:p>
                      <a:pPr algn="ctr"/>
                      <a:r>
                        <a:rPr lang="en-GB" sz="2400" dirty="0"/>
                        <a:t>0.7412</a:t>
                      </a:r>
                    </a:p>
                  </a:txBody>
                  <a:tcPr/>
                </a:tc>
                <a:tc>
                  <a:txBody>
                    <a:bodyPr/>
                    <a:lstStyle/>
                    <a:p>
                      <a:pPr algn="ctr"/>
                      <a:r>
                        <a:rPr lang="en-GB" sz="2400" dirty="0"/>
                        <a:t>1.9542</a:t>
                      </a:r>
                    </a:p>
                  </a:txBody>
                  <a:tcPr/>
                </a:tc>
                <a:tc>
                  <a:txBody>
                    <a:bodyPr/>
                    <a:lstStyle/>
                    <a:p>
                      <a:pPr algn="ctr"/>
                      <a:r>
                        <a:rPr lang="en-GB" sz="2400" dirty="0"/>
                        <a:t>0.2107</a:t>
                      </a:r>
                    </a:p>
                  </a:txBody>
                  <a:tcPr/>
                </a:tc>
                <a:extLst>
                  <a:ext uri="{0D108BD9-81ED-4DB2-BD59-A6C34878D82A}">
                    <a16:rowId xmlns:a16="http://schemas.microsoft.com/office/drawing/2014/main" val="675869947"/>
                  </a:ext>
                </a:extLst>
              </a:tr>
              <a:tr h="667378">
                <a:tc>
                  <a:txBody>
                    <a:bodyPr/>
                    <a:lstStyle/>
                    <a:p>
                      <a:pPr algn="ctr"/>
                      <a:r>
                        <a:rPr lang="en-US" sz="2400" dirty="0"/>
                        <a:t>Viseme</a:t>
                      </a:r>
                      <a:endParaRPr lang="en-US" sz="2000" dirty="0"/>
                    </a:p>
                    <a:p>
                      <a:pPr algn="ctr"/>
                      <a:r>
                        <a:rPr lang="en-US" sz="1800" i="1" dirty="0"/>
                        <a:t>(9.3)</a:t>
                      </a:r>
                      <a:endParaRPr lang="en-GB" sz="1600" i="1" dirty="0"/>
                    </a:p>
                  </a:txBody>
                  <a:tcPr/>
                </a:tc>
                <a:tc>
                  <a:txBody>
                    <a:bodyPr/>
                    <a:lstStyle/>
                    <a:p>
                      <a:pPr algn="ctr"/>
                      <a:r>
                        <a:rPr lang="en-GB" sz="2400" dirty="0"/>
                        <a:t>0.8068</a:t>
                      </a:r>
                    </a:p>
                  </a:txBody>
                  <a:tcPr/>
                </a:tc>
                <a:tc>
                  <a:txBody>
                    <a:bodyPr/>
                    <a:lstStyle/>
                    <a:p>
                      <a:pPr algn="ctr"/>
                      <a:r>
                        <a:rPr lang="en-GB" sz="2400" dirty="0"/>
                        <a:t>1.7748</a:t>
                      </a:r>
                    </a:p>
                  </a:txBody>
                  <a:tcPr/>
                </a:tc>
                <a:tc>
                  <a:txBody>
                    <a:bodyPr/>
                    <a:lstStyle/>
                    <a:p>
                      <a:pPr algn="ctr"/>
                      <a:r>
                        <a:rPr lang="en-GB" sz="2400" dirty="0"/>
                        <a:t>0.1765</a:t>
                      </a:r>
                    </a:p>
                  </a:txBody>
                  <a:tcPr/>
                </a:tc>
                <a:extLst>
                  <a:ext uri="{0D108BD9-81ED-4DB2-BD59-A6C34878D82A}">
                    <a16:rowId xmlns:a16="http://schemas.microsoft.com/office/drawing/2014/main" val="773729452"/>
                  </a:ext>
                </a:extLst>
              </a:tr>
            </a:tbl>
          </a:graphicData>
        </a:graphic>
      </p:graphicFrame>
      <p:graphicFrame>
        <p:nvGraphicFramePr>
          <p:cNvPr id="6" name="Table Placeholder 4">
            <a:extLst>
              <a:ext uri="{FF2B5EF4-FFF2-40B4-BE49-F238E27FC236}">
                <a16:creationId xmlns:a16="http://schemas.microsoft.com/office/drawing/2014/main" id="{3853D4A3-85DC-9437-0311-74F1267BFD84}"/>
              </a:ext>
            </a:extLst>
          </p:cNvPr>
          <p:cNvGraphicFramePr>
            <a:graphicFrameLocks/>
          </p:cNvGraphicFramePr>
          <p:nvPr>
            <p:extLst>
              <p:ext uri="{D42A27DB-BD31-4B8C-83A1-F6EECF244321}">
                <p14:modId xmlns:p14="http://schemas.microsoft.com/office/powerpoint/2010/main" val="3984871842"/>
              </p:ext>
            </p:extLst>
          </p:nvPr>
        </p:nvGraphicFramePr>
        <p:xfrm>
          <a:off x="4653280" y="2377997"/>
          <a:ext cx="6918960" cy="3426321"/>
        </p:xfrm>
        <a:graphic>
          <a:graphicData uri="http://schemas.openxmlformats.org/drawingml/2006/table">
            <a:tbl>
              <a:tblPr firstRow="1" bandRow="1">
                <a:tableStyleId>{073A0DAA-6AF3-43AB-8588-CEC1D06C72B9}</a:tableStyleId>
              </a:tblPr>
              <a:tblGrid>
                <a:gridCol w="1729740">
                  <a:extLst>
                    <a:ext uri="{9D8B030D-6E8A-4147-A177-3AD203B41FA5}">
                      <a16:colId xmlns:a16="http://schemas.microsoft.com/office/drawing/2014/main" val="368576266"/>
                    </a:ext>
                  </a:extLst>
                </a:gridCol>
                <a:gridCol w="1729740">
                  <a:extLst>
                    <a:ext uri="{9D8B030D-6E8A-4147-A177-3AD203B41FA5}">
                      <a16:colId xmlns:a16="http://schemas.microsoft.com/office/drawing/2014/main" val="968177830"/>
                    </a:ext>
                  </a:extLst>
                </a:gridCol>
                <a:gridCol w="1729740">
                  <a:extLst>
                    <a:ext uri="{9D8B030D-6E8A-4147-A177-3AD203B41FA5}">
                      <a16:colId xmlns:a16="http://schemas.microsoft.com/office/drawing/2014/main" val="1574643835"/>
                    </a:ext>
                  </a:extLst>
                </a:gridCol>
                <a:gridCol w="1729740">
                  <a:extLst>
                    <a:ext uri="{9D8B030D-6E8A-4147-A177-3AD203B41FA5}">
                      <a16:colId xmlns:a16="http://schemas.microsoft.com/office/drawing/2014/main" val="3954857165"/>
                    </a:ext>
                  </a:extLst>
                </a:gridCol>
              </a:tblGrid>
              <a:tr h="1201281">
                <a:tc>
                  <a:txBody>
                    <a:bodyPr/>
                    <a:lstStyle/>
                    <a:p>
                      <a:pPr algn="ctr"/>
                      <a:r>
                        <a:rPr lang="en-US" sz="2400" dirty="0"/>
                        <a:t>Experiment</a:t>
                      </a:r>
                      <a:endParaRPr lang="en-GB" sz="2400" dirty="0"/>
                    </a:p>
                  </a:txBody>
                  <a:tcPr/>
                </a:tc>
                <a:tc>
                  <a:txBody>
                    <a:bodyPr/>
                    <a:lstStyle/>
                    <a:p>
                      <a:pPr algn="ctr"/>
                      <a:r>
                        <a:rPr lang="en-US" sz="2400" dirty="0"/>
                        <a:t>Accuracy</a:t>
                      </a:r>
                      <a:endParaRPr lang="en-GB" sz="2400" dirty="0"/>
                    </a:p>
                  </a:txBody>
                  <a:tcPr/>
                </a:tc>
                <a:tc>
                  <a:txBody>
                    <a:bodyPr/>
                    <a:lstStyle/>
                    <a:p>
                      <a:pPr algn="ctr"/>
                      <a:r>
                        <a:rPr lang="en-US" sz="2400" dirty="0"/>
                        <a:t>Loss</a:t>
                      </a:r>
                      <a:endParaRPr lang="en-GB" sz="2400" dirty="0"/>
                    </a:p>
                  </a:txBody>
                  <a:tcPr/>
                </a:tc>
                <a:tc>
                  <a:txBody>
                    <a:bodyPr/>
                    <a:lstStyle/>
                    <a:p>
                      <a:pPr algn="ctr"/>
                      <a:r>
                        <a:rPr lang="en-US" sz="2400" dirty="0"/>
                        <a:t>WER</a:t>
                      </a:r>
                      <a:endParaRPr lang="en-GB" sz="2400" dirty="0"/>
                    </a:p>
                  </a:txBody>
                  <a:tcPr/>
                </a:tc>
                <a:extLst>
                  <a:ext uri="{0D108BD9-81ED-4DB2-BD59-A6C34878D82A}">
                    <a16:rowId xmlns:a16="http://schemas.microsoft.com/office/drawing/2014/main" val="1575033828"/>
                  </a:ext>
                </a:extLst>
              </a:tr>
              <a:tr h="667378">
                <a:tc>
                  <a:txBody>
                    <a:bodyPr/>
                    <a:lstStyle/>
                    <a:p>
                      <a:pPr algn="ctr"/>
                      <a:r>
                        <a:rPr lang="en-US" sz="2400" dirty="0"/>
                        <a:t>Letter</a:t>
                      </a:r>
                    </a:p>
                    <a:p>
                      <a:pPr algn="ctr"/>
                      <a:r>
                        <a:rPr lang="en-US" sz="2000" i="1" dirty="0"/>
                        <a:t>(9.1)</a:t>
                      </a:r>
                      <a:endParaRPr lang="en-GB" sz="1800" i="1" dirty="0"/>
                    </a:p>
                  </a:txBody>
                  <a:tcPr/>
                </a:tc>
                <a:tc>
                  <a:txBody>
                    <a:bodyPr/>
                    <a:lstStyle/>
                    <a:p>
                      <a:pPr algn="ctr"/>
                      <a:r>
                        <a:rPr lang="en-GB" sz="2400" dirty="0"/>
                        <a:t>0.9076</a:t>
                      </a:r>
                    </a:p>
                  </a:txBody>
                  <a:tcPr/>
                </a:tc>
                <a:tc>
                  <a:txBody>
                    <a:bodyPr/>
                    <a:lstStyle/>
                    <a:p>
                      <a:pPr algn="ctr"/>
                      <a:r>
                        <a:rPr lang="en-GB" sz="2400" dirty="0"/>
                        <a:t>2.6221</a:t>
                      </a:r>
                    </a:p>
                  </a:txBody>
                  <a:tcPr/>
                </a:tc>
                <a:tc>
                  <a:txBody>
                    <a:bodyPr/>
                    <a:lstStyle/>
                    <a:p>
                      <a:pPr algn="ctr"/>
                      <a:r>
                        <a:rPr lang="en-GB" sz="2400" dirty="0"/>
                        <a:t>0.2187</a:t>
                      </a:r>
                    </a:p>
                  </a:txBody>
                  <a:tcPr/>
                </a:tc>
                <a:extLst>
                  <a:ext uri="{0D108BD9-81ED-4DB2-BD59-A6C34878D82A}">
                    <a16:rowId xmlns:a16="http://schemas.microsoft.com/office/drawing/2014/main" val="435423399"/>
                  </a:ext>
                </a:extLst>
              </a:tr>
              <a:tr h="667378">
                <a:tc>
                  <a:txBody>
                    <a:bodyPr/>
                    <a:lstStyle/>
                    <a:p>
                      <a:pPr algn="ctr"/>
                      <a:r>
                        <a:rPr lang="en-US" sz="2400" dirty="0"/>
                        <a:t>Phoneme</a:t>
                      </a:r>
                      <a:endParaRPr lang="en-US" sz="2000" dirty="0"/>
                    </a:p>
                    <a:p>
                      <a:pPr algn="ctr"/>
                      <a:r>
                        <a:rPr lang="en-US" sz="1800" i="1" dirty="0"/>
                        <a:t>(9.2)</a:t>
                      </a:r>
                      <a:endParaRPr lang="en-GB" sz="1600" i="1" dirty="0"/>
                    </a:p>
                  </a:txBody>
                  <a:tcPr/>
                </a:tc>
                <a:tc>
                  <a:txBody>
                    <a:bodyPr/>
                    <a:lstStyle/>
                    <a:p>
                      <a:pPr algn="ctr"/>
                      <a:r>
                        <a:rPr lang="en-GB" sz="2400" dirty="0"/>
                        <a:t>0.7412</a:t>
                      </a:r>
                    </a:p>
                  </a:txBody>
                  <a:tcPr/>
                </a:tc>
                <a:tc>
                  <a:txBody>
                    <a:bodyPr/>
                    <a:lstStyle/>
                    <a:p>
                      <a:pPr algn="ctr"/>
                      <a:r>
                        <a:rPr lang="en-GB" sz="2400" dirty="0"/>
                        <a:t>1.9542</a:t>
                      </a:r>
                    </a:p>
                  </a:txBody>
                  <a:tcPr>
                    <a:lnB w="12700" cap="flat" cmpd="sng" algn="ctr">
                      <a:solidFill>
                        <a:schemeClr val="tx1"/>
                      </a:solidFill>
                      <a:prstDash val="solid"/>
                      <a:round/>
                      <a:headEnd type="none" w="med" len="med"/>
                      <a:tailEnd type="none" w="med" len="med"/>
                    </a:lnB>
                  </a:tcPr>
                </a:tc>
                <a:tc>
                  <a:txBody>
                    <a:bodyPr/>
                    <a:lstStyle/>
                    <a:p>
                      <a:pPr algn="ctr"/>
                      <a:r>
                        <a:rPr lang="en-GB" sz="2400" dirty="0"/>
                        <a:t>0.2107</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5869947"/>
                  </a:ext>
                </a:extLst>
              </a:tr>
              <a:tr h="667378">
                <a:tc>
                  <a:txBody>
                    <a:bodyPr/>
                    <a:lstStyle/>
                    <a:p>
                      <a:pPr algn="ctr"/>
                      <a:r>
                        <a:rPr lang="en-US" sz="2400" dirty="0"/>
                        <a:t>Viseme</a:t>
                      </a:r>
                      <a:endParaRPr lang="en-US" sz="2000" dirty="0"/>
                    </a:p>
                    <a:p>
                      <a:pPr algn="ctr"/>
                      <a:r>
                        <a:rPr lang="en-US" sz="1800" i="1" dirty="0"/>
                        <a:t>(9.3)</a:t>
                      </a:r>
                      <a:endParaRPr lang="en-GB" sz="1600" i="1" dirty="0"/>
                    </a:p>
                  </a:txBody>
                  <a:tcPr/>
                </a:tc>
                <a:tc>
                  <a:txBody>
                    <a:bodyPr/>
                    <a:lstStyle/>
                    <a:p>
                      <a:pPr algn="ctr"/>
                      <a:r>
                        <a:rPr lang="en-GB" sz="2400" dirty="0"/>
                        <a:t>0.8068</a:t>
                      </a:r>
                    </a:p>
                  </a:txBody>
                  <a:tcPr>
                    <a:lnR w="12700" cap="flat" cmpd="sng" algn="ctr">
                      <a:solidFill>
                        <a:schemeClr val="tx1"/>
                      </a:solidFill>
                      <a:prstDash val="solid"/>
                      <a:round/>
                      <a:headEnd type="none" w="med" len="med"/>
                      <a:tailEnd type="none" w="med" len="med"/>
                    </a:lnR>
                  </a:tcPr>
                </a:tc>
                <a:tc>
                  <a:txBody>
                    <a:bodyPr/>
                    <a:lstStyle/>
                    <a:p>
                      <a:pPr algn="ctr"/>
                      <a:r>
                        <a:rPr lang="en-GB" sz="2400" dirty="0"/>
                        <a:t>1.7748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0.1765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3729452"/>
                  </a:ext>
                </a:extLst>
              </a:tr>
            </a:tbl>
          </a:graphicData>
        </a:graphic>
      </p:graphicFrame>
    </p:spTree>
    <p:extLst>
      <p:ext uri="{BB962C8B-B14F-4D97-AF65-F5344CB8AC3E}">
        <p14:creationId xmlns:p14="http://schemas.microsoft.com/office/powerpoint/2010/main" val="231525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3826E7-AA1F-5145-98C5-266C8C148D5C}"/>
              </a:ext>
            </a:extLst>
          </p:cNvPr>
          <p:cNvSpPr txBox="1">
            <a:spLocks/>
          </p:cNvSpPr>
          <p:nvPr/>
        </p:nvSpPr>
        <p:spPr>
          <a:xfrm>
            <a:off x="838198" y="365125"/>
            <a:ext cx="6071647"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b="1" dirty="0"/>
              <a:t>Up Next: Demonstration</a:t>
            </a:r>
            <a:endParaRPr lang="en-GB" b="1" dirty="0"/>
          </a:p>
        </p:txBody>
      </p:sp>
      <p:sp>
        <p:nvSpPr>
          <p:cNvPr id="3" name="Content Placeholder 2">
            <a:extLst>
              <a:ext uri="{FF2B5EF4-FFF2-40B4-BE49-F238E27FC236}">
                <a16:creationId xmlns:a16="http://schemas.microsoft.com/office/drawing/2014/main" id="{75A818C3-8AD9-C060-CF3F-710D02BDB0A6}"/>
              </a:ext>
            </a:extLst>
          </p:cNvPr>
          <p:cNvSpPr txBox="1">
            <a:spLocks/>
          </p:cNvSpPr>
          <p:nvPr/>
        </p:nvSpPr>
        <p:spPr>
          <a:xfrm>
            <a:off x="838199" y="1825625"/>
            <a:ext cx="60716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Background</a:t>
            </a:r>
          </a:p>
          <a:p>
            <a:r>
              <a:rPr lang="en-US" dirty="0"/>
              <a:t>Results</a:t>
            </a:r>
          </a:p>
          <a:p>
            <a:r>
              <a:rPr lang="en-US" b="1" dirty="0"/>
              <a:t>Demonstration</a:t>
            </a:r>
          </a:p>
          <a:p>
            <a:pPr lvl="1"/>
            <a:r>
              <a:rPr lang="en-US" b="1" dirty="0"/>
              <a:t>Inference Demo</a:t>
            </a:r>
          </a:p>
          <a:p>
            <a:pPr lvl="1"/>
            <a:r>
              <a:rPr lang="en-US" b="1" dirty="0"/>
              <a:t>Fine-tuning</a:t>
            </a:r>
          </a:p>
          <a:p>
            <a:pPr lvl="1"/>
            <a:r>
              <a:rPr lang="en-US" b="1" dirty="0"/>
              <a:t>Our New Model</a:t>
            </a:r>
          </a:p>
          <a:p>
            <a:r>
              <a:rPr lang="en-US" dirty="0"/>
              <a:t>Conclusion</a:t>
            </a:r>
            <a:endParaRPr lang="en-GB" dirty="0"/>
          </a:p>
        </p:txBody>
      </p:sp>
    </p:spTree>
    <p:extLst>
      <p:ext uri="{BB962C8B-B14F-4D97-AF65-F5344CB8AC3E}">
        <p14:creationId xmlns:p14="http://schemas.microsoft.com/office/powerpoint/2010/main" val="49817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A37C-CC9A-4134-0F71-D20F65EECB2F}"/>
              </a:ext>
            </a:extLst>
          </p:cNvPr>
          <p:cNvSpPr>
            <a:spLocks noGrp="1"/>
          </p:cNvSpPr>
          <p:nvPr>
            <p:ph type="title"/>
          </p:nvPr>
        </p:nvSpPr>
        <p:spPr/>
        <p:txBody>
          <a:bodyPr/>
          <a:lstStyle/>
          <a:p>
            <a:r>
              <a:rPr lang="en-US" dirty="0"/>
              <a:t>Inference </a:t>
            </a:r>
            <a:r>
              <a:rPr lang="en-US" dirty="0" err="1"/>
              <a:t>DEmo</a:t>
            </a:r>
            <a:endParaRPr lang="en-GB" dirty="0"/>
          </a:p>
        </p:txBody>
      </p:sp>
      <p:sp>
        <p:nvSpPr>
          <p:cNvPr id="3" name="Picture Placeholder 2">
            <a:extLst>
              <a:ext uri="{FF2B5EF4-FFF2-40B4-BE49-F238E27FC236}">
                <a16:creationId xmlns:a16="http://schemas.microsoft.com/office/drawing/2014/main" id="{AA0585AF-8F1D-A5B6-AFA2-1A333957B99A}"/>
              </a:ext>
            </a:extLst>
          </p:cNvPr>
          <p:cNvSpPr>
            <a:spLocks noGrp="1"/>
          </p:cNvSpPr>
          <p:nvPr>
            <p:ph type="pic" sz="quarter" idx="10"/>
          </p:nvPr>
        </p:nvSpPr>
        <p:spPr/>
      </p:sp>
    </p:spTree>
    <p:extLst>
      <p:ext uri="{BB962C8B-B14F-4D97-AF65-F5344CB8AC3E}">
        <p14:creationId xmlns:p14="http://schemas.microsoft.com/office/powerpoint/2010/main" val="242311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8ED7-C12F-8C03-346C-6610D79CA01A}"/>
              </a:ext>
            </a:extLst>
          </p:cNvPr>
          <p:cNvSpPr>
            <a:spLocks noGrp="1"/>
          </p:cNvSpPr>
          <p:nvPr>
            <p:ph type="title"/>
          </p:nvPr>
        </p:nvSpPr>
        <p:spPr/>
        <p:txBody>
          <a:bodyPr/>
          <a:lstStyle/>
          <a:p>
            <a:r>
              <a:rPr lang="en-US" dirty="0"/>
              <a:t>Let’s </a:t>
            </a:r>
            <a:r>
              <a:rPr lang="en-US" dirty="0" err="1"/>
              <a:t>Analyse</a:t>
            </a:r>
            <a:endParaRPr lang="en-GB" dirty="0"/>
          </a:p>
        </p:txBody>
      </p:sp>
      <p:sp>
        <p:nvSpPr>
          <p:cNvPr id="3" name="Content Placeholder 2">
            <a:extLst>
              <a:ext uri="{FF2B5EF4-FFF2-40B4-BE49-F238E27FC236}">
                <a16:creationId xmlns:a16="http://schemas.microsoft.com/office/drawing/2014/main" id="{57C7B7A1-EF4C-28BE-64E6-9B037C7333DE}"/>
              </a:ext>
            </a:extLst>
          </p:cNvPr>
          <p:cNvSpPr>
            <a:spLocks noGrp="1"/>
          </p:cNvSpPr>
          <p:nvPr>
            <p:ph sz="quarter" idx="10"/>
          </p:nvPr>
        </p:nvSpPr>
        <p:spPr/>
        <p:txBody>
          <a:bodyPr>
            <a:normAutofit fontScale="92500" lnSpcReduction="10000"/>
          </a:bodyPr>
          <a:lstStyle/>
          <a:p>
            <a:r>
              <a:rPr lang="en-US" dirty="0"/>
              <a:t>Some words were </a:t>
            </a:r>
            <a:r>
              <a:rPr lang="en-US" b="1" dirty="0"/>
              <a:t>correct</a:t>
            </a:r>
            <a:endParaRPr lang="en-US" dirty="0"/>
          </a:p>
          <a:p>
            <a:pPr lvl="1"/>
            <a:r>
              <a:rPr lang="en-US" dirty="0"/>
              <a:t>“ABOUT”, “CHANCE”, “FAMILY”</a:t>
            </a:r>
            <a:endParaRPr lang="en-US" b="1" dirty="0"/>
          </a:p>
          <a:p>
            <a:r>
              <a:rPr lang="en-US" dirty="0"/>
              <a:t>Other words the model </a:t>
            </a:r>
            <a:r>
              <a:rPr lang="en-US" b="1" dirty="0"/>
              <a:t>struggled</a:t>
            </a:r>
            <a:r>
              <a:rPr lang="en-US" dirty="0"/>
              <a:t> with</a:t>
            </a:r>
          </a:p>
          <a:p>
            <a:pPr lvl="1"/>
            <a:r>
              <a:rPr lang="en-US" dirty="0"/>
              <a:t>“BELIEVE”</a:t>
            </a:r>
          </a:p>
          <a:p>
            <a:r>
              <a:rPr lang="en-US" dirty="0"/>
              <a:t>What are the </a:t>
            </a:r>
            <a:r>
              <a:rPr lang="en-US" b="1" dirty="0"/>
              <a:t>reasons</a:t>
            </a:r>
            <a:r>
              <a:rPr lang="en-US" dirty="0"/>
              <a:t> for this?</a:t>
            </a:r>
          </a:p>
          <a:p>
            <a:r>
              <a:rPr lang="en-US" dirty="0"/>
              <a:t>Data: </a:t>
            </a:r>
            <a:r>
              <a:rPr lang="en-US" b="1" dirty="0"/>
              <a:t>LRW</a:t>
            </a:r>
            <a:r>
              <a:rPr lang="en-US" dirty="0"/>
              <a:t> (Lip Reading in the Wild)</a:t>
            </a:r>
            <a:endParaRPr lang="en-US" b="1" dirty="0"/>
          </a:p>
          <a:p>
            <a:pPr lvl="1"/>
            <a:r>
              <a:rPr lang="en-US" dirty="0"/>
              <a:t>Accent</a:t>
            </a:r>
          </a:p>
          <a:p>
            <a:pPr lvl="1"/>
            <a:r>
              <a:rPr lang="en-US" dirty="0"/>
              <a:t>Distance to the camera</a:t>
            </a:r>
          </a:p>
          <a:p>
            <a:pPr lvl="1"/>
            <a:r>
              <a:rPr lang="en-US" dirty="0"/>
              <a:t>Context?</a:t>
            </a:r>
          </a:p>
          <a:p>
            <a:r>
              <a:rPr lang="en-US" dirty="0"/>
              <a:t>What can we do?</a:t>
            </a:r>
          </a:p>
        </p:txBody>
      </p:sp>
      <p:grpSp>
        <p:nvGrpSpPr>
          <p:cNvPr id="45" name="Group 44">
            <a:extLst>
              <a:ext uri="{FF2B5EF4-FFF2-40B4-BE49-F238E27FC236}">
                <a16:creationId xmlns:a16="http://schemas.microsoft.com/office/drawing/2014/main" id="{DA368393-0EAB-A6DA-B4C6-12446681C54D}"/>
              </a:ext>
            </a:extLst>
          </p:cNvPr>
          <p:cNvGrpSpPr/>
          <p:nvPr/>
        </p:nvGrpSpPr>
        <p:grpSpPr>
          <a:xfrm>
            <a:off x="5911326" y="335955"/>
            <a:ext cx="6381527" cy="5662910"/>
            <a:chOff x="5911326" y="335955"/>
            <a:chExt cx="6381527" cy="5662910"/>
          </a:xfrm>
        </p:grpSpPr>
        <p:grpSp>
          <p:nvGrpSpPr>
            <p:cNvPr id="26" name="Group 25">
              <a:extLst>
                <a:ext uri="{FF2B5EF4-FFF2-40B4-BE49-F238E27FC236}">
                  <a16:creationId xmlns:a16="http://schemas.microsoft.com/office/drawing/2014/main" id="{4559745B-3950-EFF9-0A7A-CD93E35A746E}"/>
                </a:ext>
              </a:extLst>
            </p:cNvPr>
            <p:cNvGrpSpPr/>
            <p:nvPr/>
          </p:nvGrpSpPr>
          <p:grpSpPr>
            <a:xfrm>
              <a:off x="8242748" y="1455145"/>
              <a:ext cx="2187114" cy="4543720"/>
              <a:chOff x="4646609" y="1423447"/>
              <a:chExt cx="2187114" cy="4543720"/>
            </a:xfrm>
          </p:grpSpPr>
          <p:sp>
            <p:nvSpPr>
              <p:cNvPr id="31" name="Oval 30">
                <a:extLst>
                  <a:ext uri="{FF2B5EF4-FFF2-40B4-BE49-F238E27FC236}">
                    <a16:creationId xmlns:a16="http://schemas.microsoft.com/office/drawing/2014/main" id="{83814994-332D-5356-49D4-07661BEB1C7A}"/>
                  </a:ext>
                </a:extLst>
              </p:cNvPr>
              <p:cNvSpPr/>
              <p:nvPr/>
            </p:nvSpPr>
            <p:spPr>
              <a:xfrm>
                <a:off x="4949857" y="1423447"/>
                <a:ext cx="1201917" cy="111236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CB98ABFA-8AE6-4972-04ED-98DBE716AEA7}"/>
                  </a:ext>
                </a:extLst>
              </p:cNvPr>
              <p:cNvSpPr/>
              <p:nvPr/>
            </p:nvSpPr>
            <p:spPr>
              <a:xfrm>
                <a:off x="5005633" y="2535810"/>
                <a:ext cx="1090367" cy="2017336"/>
              </a:xfrm>
              <a:prstGeom prst="roundRect">
                <a:avLst>
                  <a:gd name="adj" fmla="val 33094"/>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1A511275-A91C-EEA7-2A9C-830A9FC6EDF3}"/>
                  </a:ext>
                </a:extLst>
              </p:cNvPr>
              <p:cNvSpPr/>
              <p:nvPr/>
            </p:nvSpPr>
            <p:spPr>
              <a:xfrm>
                <a:off x="5099902" y="4411744"/>
                <a:ext cx="348792" cy="1555423"/>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6904BA59-3B53-DE79-825A-AD76313248A2}"/>
                  </a:ext>
                </a:extLst>
              </p:cNvPr>
              <p:cNvSpPr/>
              <p:nvPr/>
            </p:nvSpPr>
            <p:spPr>
              <a:xfrm>
                <a:off x="5638407" y="4411744"/>
                <a:ext cx="348792" cy="1555423"/>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Rounded Corners 34">
                <a:extLst>
                  <a:ext uri="{FF2B5EF4-FFF2-40B4-BE49-F238E27FC236}">
                    <a16:creationId xmlns:a16="http://schemas.microsoft.com/office/drawing/2014/main" id="{322EB840-4E03-B2CB-349D-35D4BE9A2B33}"/>
                  </a:ext>
                </a:extLst>
              </p:cNvPr>
              <p:cNvSpPr/>
              <p:nvPr/>
            </p:nvSpPr>
            <p:spPr>
              <a:xfrm rot="1818510">
                <a:off x="4646609" y="2699323"/>
                <a:ext cx="348792" cy="812682"/>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1D71D75E-C51F-6F92-E124-4C4900597B61}"/>
                  </a:ext>
                </a:extLst>
              </p:cNvPr>
              <p:cNvSpPr/>
              <p:nvPr/>
            </p:nvSpPr>
            <p:spPr>
              <a:xfrm rot="8173623">
                <a:off x="4646609" y="3138138"/>
                <a:ext cx="348792" cy="812682"/>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161A4A1B-F95D-D7E4-0761-4C0866F70D4B}"/>
                  </a:ext>
                </a:extLst>
              </p:cNvPr>
              <p:cNvSpPr/>
              <p:nvPr/>
            </p:nvSpPr>
            <p:spPr>
              <a:xfrm rot="7688190">
                <a:off x="6236941" y="1836247"/>
                <a:ext cx="324220" cy="869344"/>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E6D9FC2D-576A-4D19-6696-67868EE4062A}"/>
                  </a:ext>
                </a:extLst>
              </p:cNvPr>
              <p:cNvSpPr/>
              <p:nvPr/>
            </p:nvSpPr>
            <p:spPr>
              <a:xfrm rot="14043303">
                <a:off x="6198230" y="2129586"/>
                <a:ext cx="340633" cy="920287"/>
              </a:xfrm>
              <a:prstGeom prst="roundRect">
                <a:avLst>
                  <a:gd name="adj" fmla="val 5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57527F72-D4DC-4903-FA20-2E7D5018AE6B}"/>
                </a:ext>
              </a:extLst>
            </p:cNvPr>
            <p:cNvSpPr txBox="1"/>
            <p:nvPr/>
          </p:nvSpPr>
          <p:spPr>
            <a:xfrm rot="578945">
              <a:off x="5911326" y="3040121"/>
              <a:ext cx="3029188" cy="923330"/>
            </a:xfrm>
            <a:prstGeom prst="rect">
              <a:avLst/>
            </a:prstGeom>
            <a:noFill/>
            <a:scene3d>
              <a:camera prst="isometricLeftDown"/>
              <a:lightRig rig="threePt" dir="t"/>
            </a:scene3d>
          </p:spPr>
          <p:txBody>
            <a:bodyPr wrap="square" rtlCol="0">
              <a:spAutoFit/>
            </a:bodyPr>
            <a:lstStyle/>
            <a:p>
              <a:r>
                <a:rPr lang="en-US" sz="5400" b="1" dirty="0"/>
                <a:t>ABOUT</a:t>
              </a:r>
              <a:endParaRPr lang="en-GB" sz="5400" b="1" dirty="0"/>
            </a:p>
          </p:txBody>
        </p:sp>
        <p:sp>
          <p:nvSpPr>
            <p:cNvPr id="28" name="TextBox 27">
              <a:extLst>
                <a:ext uri="{FF2B5EF4-FFF2-40B4-BE49-F238E27FC236}">
                  <a16:creationId xmlns:a16="http://schemas.microsoft.com/office/drawing/2014/main" id="{265CCE6B-09A6-C555-E5E2-84689187CDC4}"/>
                </a:ext>
              </a:extLst>
            </p:cNvPr>
            <p:cNvSpPr txBox="1"/>
            <p:nvPr/>
          </p:nvSpPr>
          <p:spPr>
            <a:xfrm rot="20615508">
              <a:off x="6008736" y="933851"/>
              <a:ext cx="2834369" cy="923330"/>
            </a:xfrm>
            <a:prstGeom prst="rect">
              <a:avLst/>
            </a:prstGeom>
            <a:noFill/>
            <a:scene3d>
              <a:camera prst="orthographicFront">
                <a:rot lat="20699998" lon="12899976" rev="0"/>
              </a:camera>
              <a:lightRig rig="threePt" dir="t"/>
            </a:scene3d>
          </p:spPr>
          <p:txBody>
            <a:bodyPr wrap="square" rtlCol="0">
              <a:spAutoFit/>
            </a:bodyPr>
            <a:lstStyle/>
            <a:p>
              <a:r>
                <a:rPr lang="en-US" sz="5400" b="1" dirty="0"/>
                <a:t>CHANCE</a:t>
              </a:r>
              <a:endParaRPr lang="en-GB" sz="5400" b="1" dirty="0"/>
            </a:p>
          </p:txBody>
        </p:sp>
        <p:sp>
          <p:nvSpPr>
            <p:cNvPr id="29" name="TextBox 28">
              <a:extLst>
                <a:ext uri="{FF2B5EF4-FFF2-40B4-BE49-F238E27FC236}">
                  <a16:creationId xmlns:a16="http://schemas.microsoft.com/office/drawing/2014/main" id="{A7A937B4-AC79-2799-6480-DF083F4789F4}"/>
                </a:ext>
              </a:extLst>
            </p:cNvPr>
            <p:cNvSpPr txBox="1"/>
            <p:nvPr/>
          </p:nvSpPr>
          <p:spPr>
            <a:xfrm>
              <a:off x="9770369" y="2794093"/>
              <a:ext cx="2522484" cy="923330"/>
            </a:xfrm>
            <a:prstGeom prst="rect">
              <a:avLst/>
            </a:prstGeom>
            <a:noFill/>
            <a:scene3d>
              <a:camera prst="isometricOffAxis2Right">
                <a:rot lat="1042009" lon="18704065" rev="288413"/>
              </a:camera>
              <a:lightRig rig="threePt" dir="t"/>
            </a:scene3d>
          </p:spPr>
          <p:txBody>
            <a:bodyPr wrap="square" rtlCol="0">
              <a:spAutoFit/>
            </a:bodyPr>
            <a:lstStyle/>
            <a:p>
              <a:r>
                <a:rPr lang="en-US" sz="5400" b="1" dirty="0"/>
                <a:t>FAMILY</a:t>
              </a:r>
              <a:endParaRPr lang="en-GB" sz="5400" b="1" dirty="0"/>
            </a:p>
          </p:txBody>
        </p:sp>
        <p:sp>
          <p:nvSpPr>
            <p:cNvPr id="30" name="TextBox 29">
              <a:extLst>
                <a:ext uri="{FF2B5EF4-FFF2-40B4-BE49-F238E27FC236}">
                  <a16:creationId xmlns:a16="http://schemas.microsoft.com/office/drawing/2014/main" id="{9DD12A88-0B8A-6B62-9A88-E492652DF50F}"/>
                </a:ext>
              </a:extLst>
            </p:cNvPr>
            <p:cNvSpPr txBox="1"/>
            <p:nvPr/>
          </p:nvSpPr>
          <p:spPr>
            <a:xfrm flipH="1">
              <a:off x="9044833" y="859134"/>
              <a:ext cx="3002496" cy="923330"/>
            </a:xfrm>
            <a:prstGeom prst="rect">
              <a:avLst/>
            </a:prstGeom>
            <a:noFill/>
            <a:scene3d>
              <a:camera prst="perspectiveContrastingRightFacing">
                <a:rot lat="1148590" lon="13656186" rev="20961446"/>
              </a:camera>
              <a:lightRig rig="threePt" dir="t"/>
            </a:scene3d>
          </p:spPr>
          <p:txBody>
            <a:bodyPr wrap="square" rtlCol="0">
              <a:spAutoFit/>
            </a:bodyPr>
            <a:lstStyle/>
            <a:p>
              <a:r>
                <a:rPr lang="en-US" sz="5400" b="1" dirty="0"/>
                <a:t>BELIEVE</a:t>
              </a:r>
              <a:endParaRPr lang="en-GB" sz="5400" b="1" dirty="0"/>
            </a:p>
          </p:txBody>
        </p:sp>
        <p:sp>
          <p:nvSpPr>
            <p:cNvPr id="39" name="TextBox 38">
              <a:extLst>
                <a:ext uri="{FF2B5EF4-FFF2-40B4-BE49-F238E27FC236}">
                  <a16:creationId xmlns:a16="http://schemas.microsoft.com/office/drawing/2014/main" id="{091C7B10-A362-49A7-E2A8-743194DEC411}"/>
                </a:ext>
              </a:extLst>
            </p:cNvPr>
            <p:cNvSpPr txBox="1"/>
            <p:nvPr/>
          </p:nvSpPr>
          <p:spPr>
            <a:xfrm>
              <a:off x="8870437" y="335955"/>
              <a:ext cx="605790" cy="1107996"/>
            </a:xfrm>
            <a:prstGeom prst="rect">
              <a:avLst/>
            </a:prstGeom>
            <a:noFill/>
          </p:spPr>
          <p:txBody>
            <a:bodyPr wrap="square" rtlCol="0">
              <a:spAutoFit/>
            </a:bodyPr>
            <a:lstStyle/>
            <a:p>
              <a:r>
                <a:rPr lang="en-US" sz="6600" b="1" dirty="0"/>
                <a:t>?</a:t>
              </a:r>
              <a:endParaRPr lang="en-GB" sz="6600" b="1" dirty="0"/>
            </a:p>
          </p:txBody>
        </p:sp>
        <p:sp>
          <p:nvSpPr>
            <p:cNvPr id="41" name="TextBox 40">
              <a:extLst>
                <a:ext uri="{FF2B5EF4-FFF2-40B4-BE49-F238E27FC236}">
                  <a16:creationId xmlns:a16="http://schemas.microsoft.com/office/drawing/2014/main" id="{25266272-0FE7-487A-E87C-497FEA0ED519}"/>
                </a:ext>
              </a:extLst>
            </p:cNvPr>
            <p:cNvSpPr txBox="1"/>
            <p:nvPr/>
          </p:nvSpPr>
          <p:spPr>
            <a:xfrm rot="20976072">
              <a:off x="7358588" y="1849108"/>
              <a:ext cx="605790" cy="1107996"/>
            </a:xfrm>
            <a:prstGeom prst="rect">
              <a:avLst/>
            </a:prstGeom>
            <a:noFill/>
          </p:spPr>
          <p:txBody>
            <a:bodyPr wrap="square" rtlCol="0">
              <a:spAutoFit/>
            </a:bodyPr>
            <a:lstStyle/>
            <a:p>
              <a:r>
                <a:rPr lang="en-US" sz="6600" b="1" dirty="0"/>
                <a:t>?</a:t>
              </a:r>
              <a:endParaRPr lang="en-GB" sz="6600" b="1" dirty="0"/>
            </a:p>
          </p:txBody>
        </p:sp>
        <p:sp>
          <p:nvSpPr>
            <p:cNvPr id="42" name="TextBox 41">
              <a:extLst>
                <a:ext uri="{FF2B5EF4-FFF2-40B4-BE49-F238E27FC236}">
                  <a16:creationId xmlns:a16="http://schemas.microsoft.com/office/drawing/2014/main" id="{71B4599E-32E7-A537-22FF-516ECAAE34D0}"/>
                </a:ext>
              </a:extLst>
            </p:cNvPr>
            <p:cNvSpPr txBox="1"/>
            <p:nvPr/>
          </p:nvSpPr>
          <p:spPr>
            <a:xfrm rot="698926">
              <a:off x="10812762" y="431558"/>
              <a:ext cx="605790" cy="1107996"/>
            </a:xfrm>
            <a:prstGeom prst="rect">
              <a:avLst/>
            </a:prstGeom>
            <a:noFill/>
          </p:spPr>
          <p:txBody>
            <a:bodyPr wrap="square" rtlCol="0">
              <a:spAutoFit/>
            </a:bodyPr>
            <a:lstStyle/>
            <a:p>
              <a:r>
                <a:rPr lang="en-US" sz="6600" b="1" dirty="0"/>
                <a:t>?</a:t>
              </a:r>
              <a:endParaRPr lang="en-GB" sz="6600" b="1" dirty="0"/>
            </a:p>
          </p:txBody>
        </p:sp>
        <p:sp>
          <p:nvSpPr>
            <p:cNvPr id="43" name="TextBox 42">
              <a:extLst>
                <a:ext uri="{FF2B5EF4-FFF2-40B4-BE49-F238E27FC236}">
                  <a16:creationId xmlns:a16="http://schemas.microsoft.com/office/drawing/2014/main" id="{FEC0B3F6-7779-0F30-366B-B4510065CEF6}"/>
                </a:ext>
              </a:extLst>
            </p:cNvPr>
            <p:cNvSpPr txBox="1"/>
            <p:nvPr/>
          </p:nvSpPr>
          <p:spPr>
            <a:xfrm rot="20898557">
              <a:off x="7740222" y="4149677"/>
              <a:ext cx="605790" cy="1107996"/>
            </a:xfrm>
            <a:prstGeom prst="rect">
              <a:avLst/>
            </a:prstGeom>
            <a:noFill/>
          </p:spPr>
          <p:txBody>
            <a:bodyPr wrap="square" rtlCol="0">
              <a:spAutoFit/>
            </a:bodyPr>
            <a:lstStyle/>
            <a:p>
              <a:r>
                <a:rPr lang="en-US" sz="6600" b="1" dirty="0"/>
                <a:t>?</a:t>
              </a:r>
              <a:endParaRPr lang="en-GB" sz="6600" b="1" dirty="0"/>
            </a:p>
          </p:txBody>
        </p:sp>
        <p:sp>
          <p:nvSpPr>
            <p:cNvPr id="44" name="TextBox 43">
              <a:extLst>
                <a:ext uri="{FF2B5EF4-FFF2-40B4-BE49-F238E27FC236}">
                  <a16:creationId xmlns:a16="http://schemas.microsoft.com/office/drawing/2014/main" id="{2A48A18C-7AD5-39EF-2AB5-06B62A34ED87}"/>
                </a:ext>
              </a:extLst>
            </p:cNvPr>
            <p:cNvSpPr txBox="1"/>
            <p:nvPr/>
          </p:nvSpPr>
          <p:spPr>
            <a:xfrm rot="2151118">
              <a:off x="10974225" y="3252119"/>
              <a:ext cx="605790" cy="1107996"/>
            </a:xfrm>
            <a:prstGeom prst="rect">
              <a:avLst/>
            </a:prstGeom>
            <a:noFill/>
          </p:spPr>
          <p:txBody>
            <a:bodyPr wrap="square" rtlCol="0">
              <a:spAutoFit/>
            </a:bodyPr>
            <a:lstStyle/>
            <a:p>
              <a:r>
                <a:rPr lang="en-US" sz="6600" b="1" dirty="0"/>
                <a:t>?</a:t>
              </a:r>
              <a:endParaRPr lang="en-GB" sz="6600" b="1" dirty="0"/>
            </a:p>
          </p:txBody>
        </p:sp>
      </p:grpSp>
      <p:sp>
        <p:nvSpPr>
          <p:cNvPr id="4" name="TextBox 3">
            <a:extLst>
              <a:ext uri="{FF2B5EF4-FFF2-40B4-BE49-F238E27FC236}">
                <a16:creationId xmlns:a16="http://schemas.microsoft.com/office/drawing/2014/main" id="{65C423CB-9AFC-66C2-C7F0-2C66A925D09C}"/>
              </a:ext>
            </a:extLst>
          </p:cNvPr>
          <p:cNvSpPr txBox="1"/>
          <p:nvPr/>
        </p:nvSpPr>
        <p:spPr>
          <a:xfrm>
            <a:off x="914399" y="6581001"/>
            <a:ext cx="6076950" cy="276999"/>
          </a:xfrm>
          <a:prstGeom prst="rect">
            <a:avLst/>
          </a:prstGeom>
          <a:noFill/>
        </p:spPr>
        <p:txBody>
          <a:bodyPr wrap="square" rtlCol="0">
            <a:spAutoFit/>
          </a:bodyPr>
          <a:lstStyle/>
          <a:p>
            <a:pPr algn="l"/>
            <a:r>
              <a:rPr lang="fr-FR" sz="1200" b="0" i="0" u="none" strike="noStrike" baseline="0" dirty="0">
                <a:hlinkClick r:id="rId3"/>
              </a:rPr>
              <a:t>https://www.robots.ox.ac.uk/~vgg/data/lip_reading/lrw1.html</a:t>
            </a:r>
            <a:endParaRPr lang="en-GB" sz="1200" dirty="0"/>
          </a:p>
        </p:txBody>
      </p:sp>
    </p:spTree>
    <p:extLst>
      <p:ext uri="{BB962C8B-B14F-4D97-AF65-F5344CB8AC3E}">
        <p14:creationId xmlns:p14="http://schemas.microsoft.com/office/powerpoint/2010/main" val="384352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1F15-0494-DE61-3372-0C96AA98195A}"/>
              </a:ext>
            </a:extLst>
          </p:cNvPr>
          <p:cNvSpPr>
            <a:spLocks noGrp="1"/>
          </p:cNvSpPr>
          <p:nvPr>
            <p:ph type="title"/>
          </p:nvPr>
        </p:nvSpPr>
        <p:spPr/>
        <p:txBody>
          <a:bodyPr/>
          <a:lstStyle/>
          <a:p>
            <a:r>
              <a:rPr lang="en-US" dirty="0"/>
              <a:t>Fine-tuning</a:t>
            </a:r>
            <a:endParaRPr lang="en-GB" dirty="0"/>
          </a:p>
        </p:txBody>
      </p:sp>
      <p:sp>
        <p:nvSpPr>
          <p:cNvPr id="5" name="Content Placeholder 4">
            <a:extLst>
              <a:ext uri="{FF2B5EF4-FFF2-40B4-BE49-F238E27FC236}">
                <a16:creationId xmlns:a16="http://schemas.microsoft.com/office/drawing/2014/main" id="{F3415BD4-ECC7-45E1-2BE5-F43DD88E713A}"/>
              </a:ext>
            </a:extLst>
          </p:cNvPr>
          <p:cNvSpPr>
            <a:spLocks noGrp="1"/>
          </p:cNvSpPr>
          <p:nvPr>
            <p:ph sz="quarter" idx="11"/>
          </p:nvPr>
        </p:nvSpPr>
        <p:spPr/>
        <p:txBody>
          <a:bodyPr/>
          <a:lstStyle/>
          <a:p>
            <a:r>
              <a:rPr lang="en-US" b="1" dirty="0"/>
              <a:t>Fine-tuning:</a:t>
            </a:r>
            <a:endParaRPr lang="en-US" dirty="0"/>
          </a:p>
          <a:p>
            <a:pPr lvl="1"/>
            <a:r>
              <a:rPr lang="en-US" dirty="0"/>
              <a:t>A model is trained a second time on a different task</a:t>
            </a:r>
          </a:p>
          <a:p>
            <a:pPr lvl="1"/>
            <a:r>
              <a:rPr lang="en-US" dirty="0"/>
              <a:t>Allows the transfer of knowledge</a:t>
            </a:r>
          </a:p>
          <a:p>
            <a:pPr lvl="1"/>
            <a:r>
              <a:rPr lang="en-US" dirty="0"/>
              <a:t>We get a model specialized for the task</a:t>
            </a:r>
          </a:p>
          <a:p>
            <a:r>
              <a:rPr lang="en-US" dirty="0"/>
              <a:t>This a feature of the </a:t>
            </a:r>
            <a:r>
              <a:rPr lang="en-US" b="1" dirty="0"/>
              <a:t>GUI</a:t>
            </a:r>
            <a:endParaRPr lang="en-US" dirty="0"/>
          </a:p>
          <a:p>
            <a:pPr lvl="1"/>
            <a:r>
              <a:rPr lang="en-US" dirty="0"/>
              <a:t>We can record more data</a:t>
            </a:r>
          </a:p>
          <a:p>
            <a:pPr lvl="1"/>
            <a:r>
              <a:rPr lang="en-US" dirty="0"/>
              <a:t>We can make a better model</a:t>
            </a:r>
          </a:p>
        </p:txBody>
      </p:sp>
      <p:sp>
        <p:nvSpPr>
          <p:cNvPr id="4" name="Content Placeholder 3">
            <a:extLst>
              <a:ext uri="{FF2B5EF4-FFF2-40B4-BE49-F238E27FC236}">
                <a16:creationId xmlns:a16="http://schemas.microsoft.com/office/drawing/2014/main" id="{5EB91CE5-3279-A69A-2883-8FBC75A931F2}"/>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363961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A37C-CC9A-4134-0F71-D20F65EECB2F}"/>
              </a:ext>
            </a:extLst>
          </p:cNvPr>
          <p:cNvSpPr>
            <a:spLocks noGrp="1"/>
          </p:cNvSpPr>
          <p:nvPr>
            <p:ph type="title"/>
          </p:nvPr>
        </p:nvSpPr>
        <p:spPr/>
        <p:txBody>
          <a:bodyPr/>
          <a:lstStyle/>
          <a:p>
            <a:r>
              <a:rPr lang="en-US" dirty="0"/>
              <a:t>Inference Demo (Again)</a:t>
            </a:r>
            <a:endParaRPr lang="en-GB" dirty="0"/>
          </a:p>
        </p:txBody>
      </p:sp>
      <p:sp>
        <p:nvSpPr>
          <p:cNvPr id="3" name="Picture Placeholder 2">
            <a:extLst>
              <a:ext uri="{FF2B5EF4-FFF2-40B4-BE49-F238E27FC236}">
                <a16:creationId xmlns:a16="http://schemas.microsoft.com/office/drawing/2014/main" id="{AA0585AF-8F1D-A5B6-AFA2-1A333957B99A}"/>
              </a:ext>
            </a:extLst>
          </p:cNvPr>
          <p:cNvSpPr>
            <a:spLocks noGrp="1"/>
          </p:cNvSpPr>
          <p:nvPr>
            <p:ph type="pic" sz="quarter" idx="10"/>
          </p:nvPr>
        </p:nvSpPr>
        <p:spPr/>
      </p:sp>
    </p:spTree>
    <p:extLst>
      <p:ext uri="{BB962C8B-B14F-4D97-AF65-F5344CB8AC3E}">
        <p14:creationId xmlns:p14="http://schemas.microsoft.com/office/powerpoint/2010/main" val="350726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673B-4253-4499-93F3-B59DA0432CCC}"/>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5B25B648-8634-F4BC-62B3-DF522FA84923}"/>
              </a:ext>
            </a:extLst>
          </p:cNvPr>
          <p:cNvSpPr>
            <a:spLocks noGrp="1"/>
          </p:cNvSpPr>
          <p:nvPr>
            <p:ph idx="1"/>
          </p:nvPr>
        </p:nvSpPr>
        <p:spPr/>
        <p:txBody>
          <a:bodyPr/>
          <a:lstStyle/>
          <a:p>
            <a:r>
              <a:rPr lang="en-US" dirty="0"/>
              <a:t>Major Findings:</a:t>
            </a:r>
          </a:p>
          <a:p>
            <a:pPr marL="342900" indent="-342900">
              <a:buFont typeface="Arial" panose="020B0604020202020204" pitchFamily="34" charset="0"/>
              <a:buChar char="•"/>
            </a:pPr>
            <a:r>
              <a:rPr lang="en-US" b="1" dirty="0"/>
              <a:t>Visemes</a:t>
            </a:r>
            <a:r>
              <a:rPr lang="en-US" dirty="0"/>
              <a:t> performs better than letter &amp; phoneme prediction</a:t>
            </a:r>
          </a:p>
          <a:p>
            <a:pPr marL="342900" indent="-342900">
              <a:buFont typeface="Arial" panose="020B0604020202020204" pitchFamily="34" charset="0"/>
              <a:buChar char="•"/>
            </a:pPr>
            <a:r>
              <a:rPr lang="en-US" dirty="0"/>
              <a:t>Transformers are good</a:t>
            </a:r>
          </a:p>
          <a:p>
            <a:pPr marL="342900" indent="-342900">
              <a:buFont typeface="Arial" panose="020B0604020202020204" pitchFamily="34" charset="0"/>
              <a:buChar char="•"/>
            </a:pPr>
            <a:r>
              <a:rPr lang="en-US" dirty="0"/>
              <a:t>Bi-LSTM is the best</a:t>
            </a:r>
          </a:p>
          <a:p>
            <a:pPr marL="342900" indent="-342900">
              <a:buFont typeface="Arial" panose="020B0604020202020204" pitchFamily="34" charset="0"/>
              <a:buChar char="•"/>
            </a:pPr>
            <a:r>
              <a:rPr lang="en-US" dirty="0"/>
              <a:t>Fine-tuning is great</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267295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AA4C19-7EA3-1ABB-6BBE-1DEC9165D73D}"/>
              </a:ext>
            </a:extLst>
          </p:cNvPr>
          <p:cNvSpPr>
            <a:spLocks noGrp="1"/>
          </p:cNvSpPr>
          <p:nvPr>
            <p:ph type="title"/>
          </p:nvPr>
        </p:nvSpPr>
        <p:spPr>
          <a:xfrm>
            <a:off x="838200" y="365125"/>
            <a:ext cx="6071647" cy="1325563"/>
          </a:xfrm>
        </p:spPr>
        <p:txBody>
          <a:bodyPr/>
          <a:lstStyle/>
          <a:p>
            <a:r>
              <a:rPr lang="en-US" b="1" dirty="0"/>
              <a:t>Coming Up</a:t>
            </a:r>
            <a:endParaRPr lang="en-GB" b="1" dirty="0"/>
          </a:p>
        </p:txBody>
      </p:sp>
      <p:sp>
        <p:nvSpPr>
          <p:cNvPr id="5" name="Content Placeholder 2">
            <a:extLst>
              <a:ext uri="{FF2B5EF4-FFF2-40B4-BE49-F238E27FC236}">
                <a16:creationId xmlns:a16="http://schemas.microsoft.com/office/drawing/2014/main" id="{9F195729-F48E-22E2-F97A-D64FA5CCE009}"/>
              </a:ext>
            </a:extLst>
          </p:cNvPr>
          <p:cNvSpPr txBox="1">
            <a:spLocks/>
          </p:cNvSpPr>
          <p:nvPr/>
        </p:nvSpPr>
        <p:spPr>
          <a:xfrm>
            <a:off x="838200" y="1825625"/>
            <a:ext cx="60716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Background</a:t>
            </a:r>
          </a:p>
          <a:p>
            <a:r>
              <a:rPr lang="en-US" dirty="0"/>
              <a:t>Results</a:t>
            </a:r>
          </a:p>
          <a:p>
            <a:r>
              <a:rPr lang="en-US" dirty="0"/>
              <a:t>Demonstration</a:t>
            </a:r>
          </a:p>
          <a:p>
            <a:r>
              <a:rPr lang="en-US" dirty="0"/>
              <a:t>Conclusion</a:t>
            </a:r>
            <a:endParaRPr lang="en-GB" dirty="0"/>
          </a:p>
        </p:txBody>
      </p:sp>
    </p:spTree>
    <p:extLst>
      <p:ext uri="{BB962C8B-B14F-4D97-AF65-F5344CB8AC3E}">
        <p14:creationId xmlns:p14="http://schemas.microsoft.com/office/powerpoint/2010/main" val="4268296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3826E7-AA1F-5145-98C5-266C8C148D5C}"/>
              </a:ext>
            </a:extLst>
          </p:cNvPr>
          <p:cNvSpPr txBox="1">
            <a:spLocks/>
          </p:cNvSpPr>
          <p:nvPr/>
        </p:nvSpPr>
        <p:spPr>
          <a:xfrm>
            <a:off x="838198" y="365125"/>
            <a:ext cx="6071647"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b="1" dirty="0"/>
              <a:t>Up Next: Background</a:t>
            </a:r>
            <a:endParaRPr lang="en-GB" b="1" dirty="0"/>
          </a:p>
        </p:txBody>
      </p:sp>
      <p:sp>
        <p:nvSpPr>
          <p:cNvPr id="6" name="Content Placeholder 2">
            <a:extLst>
              <a:ext uri="{FF2B5EF4-FFF2-40B4-BE49-F238E27FC236}">
                <a16:creationId xmlns:a16="http://schemas.microsoft.com/office/drawing/2014/main" id="{FCA79DF9-B416-81F0-6D2D-4263DA0950AA}"/>
              </a:ext>
            </a:extLst>
          </p:cNvPr>
          <p:cNvSpPr txBox="1">
            <a:spLocks/>
          </p:cNvSpPr>
          <p:nvPr/>
        </p:nvSpPr>
        <p:spPr>
          <a:xfrm>
            <a:off x="838199" y="1825625"/>
            <a:ext cx="60716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Background</a:t>
            </a:r>
          </a:p>
          <a:p>
            <a:pPr lvl="1"/>
            <a:r>
              <a:rPr lang="en-US" b="1" dirty="0"/>
              <a:t>Aims</a:t>
            </a:r>
          </a:p>
          <a:p>
            <a:pPr lvl="1"/>
            <a:r>
              <a:rPr lang="en-US" b="1" dirty="0"/>
              <a:t>Motivation</a:t>
            </a:r>
          </a:p>
          <a:p>
            <a:pPr lvl="1"/>
            <a:r>
              <a:rPr lang="en-US" b="1" dirty="0" err="1"/>
              <a:t>MediaPipe</a:t>
            </a:r>
            <a:endParaRPr lang="en-US" b="1" dirty="0"/>
          </a:p>
          <a:p>
            <a:r>
              <a:rPr lang="en-US" dirty="0"/>
              <a:t>Results</a:t>
            </a:r>
          </a:p>
          <a:p>
            <a:r>
              <a:rPr lang="en-US" dirty="0"/>
              <a:t>Demonstration</a:t>
            </a:r>
          </a:p>
          <a:p>
            <a:r>
              <a:rPr lang="en-US" dirty="0"/>
              <a:t>Conclusion</a:t>
            </a:r>
            <a:endParaRPr lang="en-GB" dirty="0"/>
          </a:p>
        </p:txBody>
      </p:sp>
    </p:spTree>
    <p:extLst>
      <p:ext uri="{BB962C8B-B14F-4D97-AF65-F5344CB8AC3E}">
        <p14:creationId xmlns:p14="http://schemas.microsoft.com/office/powerpoint/2010/main" val="282921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1DE664-6FC3-A03B-0259-CEA07EFACD56}"/>
              </a:ext>
            </a:extLst>
          </p:cNvPr>
          <p:cNvSpPr>
            <a:spLocks noGrp="1"/>
          </p:cNvSpPr>
          <p:nvPr>
            <p:ph type="title"/>
          </p:nvPr>
        </p:nvSpPr>
        <p:spPr>
          <a:xfrm>
            <a:off x="6193409" y="392649"/>
            <a:ext cx="5181601" cy="1629601"/>
          </a:xfrm>
        </p:spPr>
        <p:txBody>
          <a:bodyPr/>
          <a:lstStyle/>
          <a:p>
            <a:r>
              <a:rPr lang="en-US" dirty="0"/>
              <a:t>Aims</a:t>
            </a:r>
            <a:endParaRPr lang="en-GB" dirty="0"/>
          </a:p>
        </p:txBody>
      </p:sp>
      <p:sp>
        <p:nvSpPr>
          <p:cNvPr id="6" name="Content Placeholder 2">
            <a:extLst>
              <a:ext uri="{FF2B5EF4-FFF2-40B4-BE49-F238E27FC236}">
                <a16:creationId xmlns:a16="http://schemas.microsoft.com/office/drawing/2014/main" id="{294C7B7A-6FAE-63D0-9B61-6123137ECDC9}"/>
              </a:ext>
            </a:extLst>
          </p:cNvPr>
          <p:cNvSpPr>
            <a:spLocks noGrp="1"/>
          </p:cNvSpPr>
          <p:nvPr>
            <p:ph sz="quarter" idx="10"/>
          </p:nvPr>
        </p:nvSpPr>
        <p:spPr>
          <a:xfrm>
            <a:off x="6193409" y="2017737"/>
            <a:ext cx="4992709" cy="3747180"/>
          </a:xfrm>
        </p:spPr>
        <p:txBody>
          <a:bodyPr>
            <a:normAutofit/>
          </a:bodyPr>
          <a:lstStyle/>
          <a:p>
            <a:pPr marL="342900" indent="-342900">
              <a:buFont typeface="Arial" panose="020B0604020202020204" pitchFamily="34" charset="0"/>
              <a:buChar char="•"/>
            </a:pPr>
            <a:r>
              <a:rPr lang="en-US" sz="2400" dirty="0"/>
              <a:t>Create &amp; compare models for lip reading</a:t>
            </a:r>
          </a:p>
          <a:p>
            <a:pPr marL="342900" indent="-342900">
              <a:buFont typeface="Arial" panose="020B0604020202020204" pitchFamily="34" charset="0"/>
              <a:buChar char="•"/>
            </a:pPr>
            <a:r>
              <a:rPr lang="en-US" sz="2400" dirty="0"/>
              <a:t>Find the </a:t>
            </a:r>
            <a:r>
              <a:rPr lang="en-US" sz="2400" b="1" dirty="0"/>
              <a:t>best architecture </a:t>
            </a:r>
            <a:r>
              <a:rPr lang="en-US" sz="2400" dirty="0"/>
              <a:t>for lip reading</a:t>
            </a:r>
          </a:p>
          <a:p>
            <a:pPr marL="342900" indent="-342900">
              <a:buFont typeface="Arial" panose="020B0604020202020204" pitchFamily="34" charset="0"/>
              <a:buChar char="•"/>
            </a:pPr>
            <a:r>
              <a:rPr lang="en-US" sz="2400" dirty="0"/>
              <a:t>Create a </a:t>
            </a:r>
            <a:r>
              <a:rPr lang="en-US" sz="2400" b="1" dirty="0"/>
              <a:t>GUI</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GB" sz="2400" dirty="0"/>
          </a:p>
        </p:txBody>
      </p:sp>
      <p:grpSp>
        <p:nvGrpSpPr>
          <p:cNvPr id="2" name="Group 1">
            <a:extLst>
              <a:ext uri="{FF2B5EF4-FFF2-40B4-BE49-F238E27FC236}">
                <a16:creationId xmlns:a16="http://schemas.microsoft.com/office/drawing/2014/main" id="{DD5AC6DA-77F7-863E-58FC-18E359F5001D}"/>
              </a:ext>
            </a:extLst>
          </p:cNvPr>
          <p:cNvGrpSpPr/>
          <p:nvPr/>
        </p:nvGrpSpPr>
        <p:grpSpPr>
          <a:xfrm>
            <a:off x="-228965" y="-441206"/>
            <a:ext cx="5355370" cy="6893771"/>
            <a:chOff x="-228965" y="-441206"/>
            <a:chExt cx="5355370" cy="6893771"/>
          </a:xfrm>
        </p:grpSpPr>
        <p:pic>
          <p:nvPicPr>
            <p:cNvPr id="10" name="Picture 9">
              <a:extLst>
                <a:ext uri="{FF2B5EF4-FFF2-40B4-BE49-F238E27FC236}">
                  <a16:creationId xmlns:a16="http://schemas.microsoft.com/office/drawing/2014/main" id="{D51393A0-6F23-F4C7-9BE4-3C81BBABBCD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21424" y="851253"/>
              <a:ext cx="5908386" cy="3323467"/>
            </a:xfrm>
            <a:prstGeom prst="rect">
              <a:avLst/>
            </a:prstGeom>
          </p:spPr>
        </p:pic>
        <p:pic>
          <p:nvPicPr>
            <p:cNvPr id="12" name="Picture 11">
              <a:extLst>
                <a:ext uri="{FF2B5EF4-FFF2-40B4-BE49-F238E27FC236}">
                  <a16:creationId xmlns:a16="http://schemas.microsoft.com/office/drawing/2014/main" id="{58FAF19F-6F95-5D4B-E881-87B3E50487D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2114" t="29804" r="24314" b="25002"/>
            <a:stretch/>
          </p:blipFill>
          <p:spPr>
            <a:xfrm rot="5400000">
              <a:off x="2594531" y="3920691"/>
              <a:ext cx="3434146" cy="1629602"/>
            </a:xfrm>
            <a:prstGeom prst="rect">
              <a:avLst/>
            </a:prstGeom>
          </p:spPr>
        </p:pic>
      </p:grpSp>
      <p:grpSp>
        <p:nvGrpSpPr>
          <p:cNvPr id="3" name="Group 2">
            <a:extLst>
              <a:ext uri="{FF2B5EF4-FFF2-40B4-BE49-F238E27FC236}">
                <a16:creationId xmlns:a16="http://schemas.microsoft.com/office/drawing/2014/main" id="{77D30408-B644-986A-1D23-2AA9A551E611}"/>
              </a:ext>
            </a:extLst>
          </p:cNvPr>
          <p:cNvGrpSpPr/>
          <p:nvPr/>
        </p:nvGrpSpPr>
        <p:grpSpPr>
          <a:xfrm>
            <a:off x="348646" y="816015"/>
            <a:ext cx="4942788" cy="5225969"/>
            <a:chOff x="339219" y="734938"/>
            <a:chExt cx="4942788" cy="5225969"/>
          </a:xfrm>
        </p:grpSpPr>
        <p:pic>
          <p:nvPicPr>
            <p:cNvPr id="4" name="Picture 3">
              <a:extLst>
                <a:ext uri="{FF2B5EF4-FFF2-40B4-BE49-F238E27FC236}">
                  <a16:creationId xmlns:a16="http://schemas.microsoft.com/office/drawing/2014/main" id="{2719DCAC-38F2-C308-908B-C389A0BADCE4}"/>
                </a:ext>
              </a:extLst>
            </p:cNvPr>
            <p:cNvPicPr>
              <a:picLocks noChangeAspect="1"/>
            </p:cNvPicPr>
            <p:nvPr/>
          </p:nvPicPr>
          <p:blipFill>
            <a:blip r:embed="rId5"/>
            <a:stretch>
              <a:fillRect/>
            </a:stretch>
          </p:blipFill>
          <p:spPr>
            <a:xfrm>
              <a:off x="348937" y="734938"/>
              <a:ext cx="4933070" cy="2612985"/>
            </a:xfrm>
            <a:prstGeom prst="rect">
              <a:avLst/>
            </a:prstGeom>
          </p:spPr>
        </p:pic>
        <p:pic>
          <p:nvPicPr>
            <p:cNvPr id="7" name="Picture 6">
              <a:extLst>
                <a:ext uri="{FF2B5EF4-FFF2-40B4-BE49-F238E27FC236}">
                  <a16:creationId xmlns:a16="http://schemas.microsoft.com/office/drawing/2014/main" id="{719FFB7D-0062-6300-B06D-09AC218DA7BA}"/>
                </a:ext>
              </a:extLst>
            </p:cNvPr>
            <p:cNvPicPr>
              <a:picLocks noChangeAspect="1"/>
            </p:cNvPicPr>
            <p:nvPr/>
          </p:nvPicPr>
          <p:blipFill>
            <a:blip r:embed="rId6"/>
            <a:stretch>
              <a:fillRect/>
            </a:stretch>
          </p:blipFill>
          <p:spPr>
            <a:xfrm>
              <a:off x="339219" y="3347923"/>
              <a:ext cx="4942788" cy="2612984"/>
            </a:xfrm>
            <a:prstGeom prst="rect">
              <a:avLst/>
            </a:prstGeom>
          </p:spPr>
        </p:pic>
      </p:grpSp>
    </p:spTree>
    <p:extLst>
      <p:ext uri="{BB962C8B-B14F-4D97-AF65-F5344CB8AC3E}">
        <p14:creationId xmlns:p14="http://schemas.microsoft.com/office/powerpoint/2010/main" val="587164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1F15-0494-DE61-3372-0C96AA98195A}"/>
              </a:ext>
            </a:extLst>
          </p:cNvPr>
          <p:cNvSpPr>
            <a:spLocks noGrp="1"/>
          </p:cNvSpPr>
          <p:nvPr>
            <p:ph type="title"/>
          </p:nvPr>
        </p:nvSpPr>
        <p:spPr/>
        <p:txBody>
          <a:bodyPr/>
          <a:lstStyle/>
          <a:p>
            <a:r>
              <a:rPr lang="en-US" dirty="0"/>
              <a:t>Motivation</a:t>
            </a:r>
            <a:endParaRPr lang="en-GB" dirty="0"/>
          </a:p>
        </p:txBody>
      </p:sp>
      <p:sp>
        <p:nvSpPr>
          <p:cNvPr id="3" name="Content Placeholder 2">
            <a:extLst>
              <a:ext uri="{FF2B5EF4-FFF2-40B4-BE49-F238E27FC236}">
                <a16:creationId xmlns:a16="http://schemas.microsoft.com/office/drawing/2014/main" id="{B398C402-72F7-F0D8-29BF-BD49CAB59318}"/>
              </a:ext>
            </a:extLst>
          </p:cNvPr>
          <p:cNvSpPr>
            <a:spLocks noGrp="1"/>
          </p:cNvSpPr>
          <p:nvPr>
            <p:ph sz="quarter" idx="10"/>
          </p:nvPr>
        </p:nvSpPr>
        <p:spPr/>
        <p:txBody>
          <a:bodyPr>
            <a:normAutofit/>
          </a:bodyPr>
          <a:lstStyle/>
          <a:p>
            <a:r>
              <a:rPr lang="en-US" sz="2400" dirty="0"/>
              <a:t>How important is lip reading?</a:t>
            </a:r>
          </a:p>
          <a:p>
            <a:r>
              <a:rPr lang="en-US" sz="2400" dirty="0"/>
              <a:t>How does this affect me?</a:t>
            </a:r>
          </a:p>
          <a:p>
            <a:r>
              <a:rPr lang="en-US" sz="2400" dirty="0"/>
              <a:t>What about hearing aids?</a:t>
            </a:r>
          </a:p>
          <a:p>
            <a:endParaRPr lang="en-US" sz="2400" dirty="0"/>
          </a:p>
          <a:p>
            <a:endParaRPr lang="en-US" sz="2400" dirty="0"/>
          </a:p>
          <a:p>
            <a:endParaRPr lang="en-GB" sz="2400" dirty="0"/>
          </a:p>
        </p:txBody>
      </p:sp>
      <p:sp>
        <p:nvSpPr>
          <p:cNvPr id="5" name="Content Placeholder 4">
            <a:extLst>
              <a:ext uri="{FF2B5EF4-FFF2-40B4-BE49-F238E27FC236}">
                <a16:creationId xmlns:a16="http://schemas.microsoft.com/office/drawing/2014/main" id="{F2879EF6-5C1A-B76E-E71C-8554D8338442}"/>
              </a:ext>
            </a:extLst>
          </p:cNvPr>
          <p:cNvSpPr>
            <a:spLocks noGrp="1"/>
          </p:cNvSpPr>
          <p:nvPr>
            <p:ph sz="quarter" idx="11"/>
          </p:nvPr>
        </p:nvSpPr>
        <p:spPr>
          <a:xfrm>
            <a:off x="6284891" y="2022251"/>
            <a:ext cx="4992709" cy="4218293"/>
          </a:xfrm>
        </p:spPr>
        <p:txBody>
          <a:bodyPr>
            <a:normAutofit/>
          </a:bodyPr>
          <a:lstStyle/>
          <a:p>
            <a:r>
              <a:rPr lang="en-US" sz="2400" dirty="0"/>
              <a:t>Deafness if the </a:t>
            </a:r>
            <a:r>
              <a:rPr lang="en-US" sz="2400" b="1" dirty="0"/>
              <a:t>fourth</a:t>
            </a:r>
            <a:r>
              <a:rPr lang="en-US" sz="2400" dirty="0"/>
              <a:t> leading disability globally [1]</a:t>
            </a:r>
          </a:p>
          <a:p>
            <a:r>
              <a:rPr lang="en-US" sz="2400" dirty="0"/>
              <a:t>Deafness is on the rise [2]</a:t>
            </a:r>
          </a:p>
          <a:p>
            <a:r>
              <a:rPr lang="en-US" sz="2400" dirty="0"/>
              <a:t>Everyone uses lip reading</a:t>
            </a:r>
          </a:p>
          <a:p>
            <a:r>
              <a:rPr lang="en-US" sz="2400" dirty="0"/>
              <a:t>Numerous applications!</a:t>
            </a:r>
          </a:p>
          <a:p>
            <a:pPr lvl="1"/>
            <a:r>
              <a:rPr lang="en-US" sz="2200" dirty="0"/>
              <a:t>Law enforcement</a:t>
            </a:r>
          </a:p>
          <a:p>
            <a:pPr lvl="1"/>
            <a:r>
              <a:rPr lang="en-US" sz="2200" dirty="0"/>
              <a:t>Enhance closed caption generation</a:t>
            </a:r>
          </a:p>
          <a:p>
            <a:pPr lvl="1"/>
            <a:r>
              <a:rPr lang="en-US" sz="2200" dirty="0"/>
              <a:t>New hearing aid?</a:t>
            </a:r>
          </a:p>
          <a:p>
            <a:endParaRPr lang="en-US" sz="2400" dirty="0"/>
          </a:p>
          <a:p>
            <a:endParaRPr lang="en-US" sz="2400" dirty="0"/>
          </a:p>
          <a:p>
            <a:endParaRPr lang="en-US" sz="2400" dirty="0"/>
          </a:p>
          <a:p>
            <a:endParaRPr lang="en-GB" sz="2400" dirty="0"/>
          </a:p>
          <a:p>
            <a:endParaRPr lang="en-GB" sz="2400" dirty="0"/>
          </a:p>
        </p:txBody>
      </p:sp>
      <p:sp>
        <p:nvSpPr>
          <p:cNvPr id="4" name="TextBox 3">
            <a:extLst>
              <a:ext uri="{FF2B5EF4-FFF2-40B4-BE49-F238E27FC236}">
                <a16:creationId xmlns:a16="http://schemas.microsoft.com/office/drawing/2014/main" id="{CAC3206E-85F0-6F7D-317F-300375643EC6}"/>
              </a:ext>
            </a:extLst>
          </p:cNvPr>
          <p:cNvSpPr txBox="1"/>
          <p:nvPr/>
        </p:nvSpPr>
        <p:spPr>
          <a:xfrm>
            <a:off x="2818614" y="6396335"/>
            <a:ext cx="9373386" cy="461665"/>
          </a:xfrm>
          <a:prstGeom prst="rect">
            <a:avLst/>
          </a:prstGeom>
          <a:noFill/>
        </p:spPr>
        <p:txBody>
          <a:bodyPr wrap="square" rtlCol="0">
            <a:spAutoFit/>
          </a:bodyPr>
          <a:lstStyle/>
          <a:p>
            <a:pPr algn="l"/>
            <a:r>
              <a:rPr lang="en-US" sz="1200" dirty="0"/>
              <a:t>[1] </a:t>
            </a:r>
            <a:r>
              <a:rPr lang="en-US" sz="1200" b="0" i="0" u="none" strike="noStrike" baseline="0" dirty="0"/>
              <a:t>L. L. Cunningham and D. L. Tucci. Hearing loss in adults. New England Journal of Medicine, 377(25):2465–2473, 2017. PMID: 29262274</a:t>
            </a:r>
          </a:p>
          <a:p>
            <a:pPr algn="l"/>
            <a:r>
              <a:rPr lang="en-US" sz="1200" dirty="0"/>
              <a:t>[2] World Health Organization. Deafness and hearing loss, 2023</a:t>
            </a:r>
            <a:endParaRPr lang="en-GB" sz="1200" dirty="0"/>
          </a:p>
        </p:txBody>
      </p:sp>
      <p:pic>
        <p:nvPicPr>
          <p:cNvPr id="8" name="Picture 7">
            <a:extLst>
              <a:ext uri="{FF2B5EF4-FFF2-40B4-BE49-F238E27FC236}">
                <a16:creationId xmlns:a16="http://schemas.microsoft.com/office/drawing/2014/main" id="{FFEF7326-C6D3-D533-56AD-B58E2D5429E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399" y="3429000"/>
            <a:ext cx="4557279" cy="2563470"/>
          </a:xfrm>
          <a:prstGeom prst="rect">
            <a:avLst/>
          </a:prstGeom>
        </p:spPr>
      </p:pic>
    </p:spTree>
    <p:extLst>
      <p:ext uri="{BB962C8B-B14F-4D97-AF65-F5344CB8AC3E}">
        <p14:creationId xmlns:p14="http://schemas.microsoft.com/office/powerpoint/2010/main" val="2920984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down)">
                                      <p:cBhvr>
                                        <p:cTn id="22" dur="500"/>
                                        <p:tgtEl>
                                          <p:spTgt spid="5">
                                            <p:txEl>
                                              <p:pRg st="3" end="3"/>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wipe(down)">
                                      <p:cBhvr>
                                        <p:cTn id="25" dur="500"/>
                                        <p:tgtEl>
                                          <p:spTgt spid="5">
                                            <p:txEl>
                                              <p:pRg st="4" end="4"/>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wipe(down)">
                                      <p:cBhvr>
                                        <p:cTn id="28" dur="500"/>
                                        <p:tgtEl>
                                          <p:spTgt spid="5">
                                            <p:txEl>
                                              <p:pRg st="5" end="5"/>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wipe(down)">
                                      <p:cBhvr>
                                        <p:cTn id="31" dur="500"/>
                                        <p:tgtEl>
                                          <p:spTgt spid="5">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uiExpan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0E84-C6A2-9252-BE30-7F8CEF28F646}"/>
              </a:ext>
            </a:extLst>
          </p:cNvPr>
          <p:cNvSpPr>
            <a:spLocks noGrp="1"/>
          </p:cNvSpPr>
          <p:nvPr>
            <p:ph type="title"/>
          </p:nvPr>
        </p:nvSpPr>
        <p:spPr/>
        <p:txBody>
          <a:bodyPr/>
          <a:lstStyle/>
          <a:p>
            <a:r>
              <a:rPr lang="en-US" dirty="0" err="1"/>
              <a:t>MediaPipe</a:t>
            </a:r>
            <a:endParaRPr lang="en-GB" dirty="0"/>
          </a:p>
        </p:txBody>
      </p:sp>
      <p:pic>
        <p:nvPicPr>
          <p:cNvPr id="11" name="Picture Placeholder 10">
            <a:extLst>
              <a:ext uri="{FF2B5EF4-FFF2-40B4-BE49-F238E27FC236}">
                <a16:creationId xmlns:a16="http://schemas.microsoft.com/office/drawing/2014/main" id="{C053245C-D4C3-6DAB-CF9E-ED4AFBC1D33B}"/>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backgroundRemoval t="4423" b="97543" l="9935" r="90554">
                        <a14:foregroundMark x1="19055" y1="16339" x2="58143" y2="7740"/>
                        <a14:foregroundMark x1="58143" y1="7740" x2="61075" y2="7985"/>
                        <a14:foregroundMark x1="56840" y1="4545" x2="56840" y2="4545"/>
                        <a14:foregroundMark x1="28827" y1="85381" x2="66450" y2="89435"/>
                        <a14:foregroundMark x1="66450" y1="89435" x2="73941" y2="86855"/>
                        <a14:foregroundMark x1="73941" y1="86855" x2="75896" y2="83907"/>
                        <a14:foregroundMark x1="70358" y1="92015" x2="30293" y2="91892"/>
                        <a14:foregroundMark x1="27687" y1="92260" x2="27687" y2="92260"/>
                        <a14:foregroundMark x1="27036" y1="93366" x2="46906" y2="98157"/>
                        <a14:foregroundMark x1="46906" y1="98157" x2="62704" y2="95455"/>
                        <a14:foregroundMark x1="62704" y1="95455" x2="73127" y2="97543"/>
                        <a14:foregroundMark x1="90554" y1="56757" x2="88762" y2="36118"/>
                        <a14:foregroundMark x1="9935" y1="48771" x2="11401" y2="57617"/>
                      </a14:backgroundRemoval>
                    </a14:imgEffect>
                  </a14:imgLayer>
                </a14:imgProps>
              </a:ext>
              <a:ext uri="{28A0092B-C50C-407E-A947-70E740481C1C}">
                <a14:useLocalDpi xmlns:a14="http://schemas.microsoft.com/office/drawing/2010/main" val="0"/>
              </a:ext>
            </a:extLst>
          </a:blip>
          <a:srcRect t="7634" b="7634"/>
          <a:stretch>
            <a:fillRect/>
          </a:stretch>
        </p:blipFill>
        <p:spPr/>
      </p:pic>
      <p:sp>
        <p:nvSpPr>
          <p:cNvPr id="7" name="Content Placeholder 6">
            <a:extLst>
              <a:ext uri="{FF2B5EF4-FFF2-40B4-BE49-F238E27FC236}">
                <a16:creationId xmlns:a16="http://schemas.microsoft.com/office/drawing/2014/main" id="{EF836511-6672-1875-7ACA-AD986FA7ACD6}"/>
              </a:ext>
            </a:extLst>
          </p:cNvPr>
          <p:cNvSpPr>
            <a:spLocks noGrp="1"/>
          </p:cNvSpPr>
          <p:nvPr>
            <p:ph sz="quarter" idx="10"/>
          </p:nvPr>
        </p:nvSpPr>
        <p:spPr>
          <a:xfrm>
            <a:off x="914399" y="2022249"/>
            <a:ext cx="5181600" cy="3931511"/>
          </a:xfrm>
        </p:spPr>
        <p:txBody>
          <a:bodyPr>
            <a:normAutofit fontScale="92500" lnSpcReduction="20000"/>
          </a:bodyPr>
          <a:lstStyle/>
          <a:p>
            <a:r>
              <a:rPr lang="en-US" b="1" dirty="0"/>
              <a:t>Machine Learning </a:t>
            </a:r>
            <a:r>
              <a:rPr lang="en-US" dirty="0"/>
              <a:t>framework developed by Google</a:t>
            </a:r>
          </a:p>
          <a:p>
            <a:r>
              <a:rPr lang="en-US" dirty="0"/>
              <a:t>Provides various functionality:</a:t>
            </a:r>
          </a:p>
          <a:p>
            <a:pPr lvl="1"/>
            <a:r>
              <a:rPr lang="en-GB" dirty="0"/>
              <a:t>Gesture tracking</a:t>
            </a:r>
          </a:p>
          <a:p>
            <a:pPr lvl="1"/>
            <a:r>
              <a:rPr lang="en-GB" dirty="0"/>
              <a:t>Object classification</a:t>
            </a:r>
          </a:p>
          <a:p>
            <a:pPr lvl="1"/>
            <a:r>
              <a:rPr lang="en-GB" dirty="0"/>
              <a:t>Etc</a:t>
            </a:r>
          </a:p>
          <a:p>
            <a:r>
              <a:rPr lang="en-GB" dirty="0"/>
              <a:t>Notable tool:</a:t>
            </a:r>
          </a:p>
          <a:p>
            <a:pPr lvl="1"/>
            <a:r>
              <a:rPr lang="en-GB" b="1" dirty="0"/>
              <a:t>Face Landmark Detection</a:t>
            </a:r>
            <a:endParaRPr lang="en-GB" dirty="0"/>
          </a:p>
          <a:p>
            <a:pPr lvl="1"/>
            <a:r>
              <a:rPr lang="en-GB" dirty="0"/>
              <a:t>478 facial landmarks</a:t>
            </a:r>
          </a:p>
          <a:p>
            <a:pPr lvl="1"/>
            <a:r>
              <a:rPr lang="en-GB" b="1" dirty="0"/>
              <a:t>40 lip landmarks</a:t>
            </a:r>
          </a:p>
          <a:p>
            <a:pPr lvl="2"/>
            <a:r>
              <a:rPr lang="en-GB" dirty="0"/>
              <a:t>Upper &amp; lower lip</a:t>
            </a:r>
          </a:p>
          <a:p>
            <a:pPr lvl="2"/>
            <a:r>
              <a:rPr lang="en-GB" dirty="0"/>
              <a:t>Inner &amp; outer lip</a:t>
            </a:r>
          </a:p>
        </p:txBody>
      </p:sp>
      <p:sp>
        <p:nvSpPr>
          <p:cNvPr id="12" name="TextBox 11">
            <a:extLst>
              <a:ext uri="{FF2B5EF4-FFF2-40B4-BE49-F238E27FC236}">
                <a16:creationId xmlns:a16="http://schemas.microsoft.com/office/drawing/2014/main" id="{16B249DF-3AA6-2CE8-47B7-FB53E9C19831}"/>
              </a:ext>
            </a:extLst>
          </p:cNvPr>
          <p:cNvSpPr txBox="1"/>
          <p:nvPr/>
        </p:nvSpPr>
        <p:spPr>
          <a:xfrm>
            <a:off x="0" y="6396335"/>
            <a:ext cx="6076950" cy="461665"/>
          </a:xfrm>
          <a:prstGeom prst="rect">
            <a:avLst/>
          </a:prstGeom>
          <a:noFill/>
        </p:spPr>
        <p:txBody>
          <a:bodyPr wrap="square" rtlCol="0">
            <a:spAutoFit/>
          </a:bodyPr>
          <a:lstStyle/>
          <a:p>
            <a:pPr algn="l"/>
            <a:r>
              <a:rPr lang="fr-FR" sz="1200" b="0" i="0" u="none" strike="noStrike" baseline="0" dirty="0">
                <a:solidFill>
                  <a:srgbClr val="0000FF"/>
                </a:solidFill>
                <a:hlinkClick r:id="rId5"/>
              </a:rPr>
              <a:t>https://developers.google.com/mediapipe/solutions/</a:t>
            </a:r>
            <a:r>
              <a:rPr lang="en-GB" sz="1200" b="0" i="0" u="none" strike="noStrike" baseline="0" dirty="0">
                <a:solidFill>
                  <a:srgbClr val="0000FF"/>
                </a:solidFill>
                <a:hlinkClick r:id="rId5"/>
              </a:rPr>
              <a:t>vision/</a:t>
            </a:r>
            <a:r>
              <a:rPr lang="en-GB" sz="1200" b="0" i="0" u="none" strike="noStrike" baseline="0" dirty="0" err="1">
                <a:solidFill>
                  <a:srgbClr val="0000FF"/>
                </a:solidFill>
                <a:hlinkClick r:id="rId5"/>
              </a:rPr>
              <a:t>face_landmarker</a:t>
            </a:r>
            <a:endParaRPr lang="en-GB" sz="1200" b="0" i="0" u="none" strike="noStrike" baseline="0" dirty="0">
              <a:solidFill>
                <a:srgbClr val="0000FF"/>
              </a:solidFill>
            </a:endParaRPr>
          </a:p>
          <a:p>
            <a:pPr algn="l"/>
            <a:r>
              <a:rPr lang="en-GB" sz="1200" dirty="0">
                <a:hlinkClick r:id="rId6"/>
              </a:rPr>
              <a:t>https://developers.google.com/mediapipe</a:t>
            </a:r>
            <a:endParaRPr lang="en-GB" sz="1200" dirty="0"/>
          </a:p>
        </p:txBody>
      </p:sp>
    </p:spTree>
    <p:extLst>
      <p:ext uri="{BB962C8B-B14F-4D97-AF65-F5344CB8AC3E}">
        <p14:creationId xmlns:p14="http://schemas.microsoft.com/office/powerpoint/2010/main" val="426509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6BC6-87ED-0755-9892-DD31BBF953BC}"/>
              </a:ext>
            </a:extLst>
          </p:cNvPr>
          <p:cNvSpPr>
            <a:spLocks noGrp="1"/>
          </p:cNvSpPr>
          <p:nvPr>
            <p:ph type="title"/>
          </p:nvPr>
        </p:nvSpPr>
        <p:spPr/>
        <p:txBody>
          <a:bodyPr/>
          <a:lstStyle/>
          <a:p>
            <a:r>
              <a:rPr lang="en-US" dirty="0"/>
              <a:t>How can we Use </a:t>
            </a:r>
            <a:r>
              <a:rPr lang="en-US" dirty="0" err="1"/>
              <a:t>Mediapipe</a:t>
            </a:r>
            <a:r>
              <a:rPr lang="en-US" dirty="0"/>
              <a:t>?</a:t>
            </a:r>
            <a:endParaRPr lang="en-GB" dirty="0"/>
          </a:p>
        </p:txBody>
      </p:sp>
      <p:pic>
        <p:nvPicPr>
          <p:cNvPr id="8" name="Content Placeholder 7">
            <a:extLst>
              <a:ext uri="{FF2B5EF4-FFF2-40B4-BE49-F238E27FC236}">
                <a16:creationId xmlns:a16="http://schemas.microsoft.com/office/drawing/2014/main" id="{E68E714B-5610-784D-5B60-BE86950514A8}"/>
              </a:ext>
            </a:extLst>
          </p:cNvPr>
          <p:cNvPicPr>
            <a:picLocks noGrp="1" noChangeAspect="1"/>
          </p:cNvPicPr>
          <p:nvPr>
            <p:ph sz="quarter" idx="10"/>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1144" y="1994726"/>
            <a:ext cx="9109710" cy="5124212"/>
          </a:xfrm>
        </p:spPr>
      </p:pic>
    </p:spTree>
    <p:extLst>
      <p:ext uri="{BB962C8B-B14F-4D97-AF65-F5344CB8AC3E}">
        <p14:creationId xmlns:p14="http://schemas.microsoft.com/office/powerpoint/2010/main" val="1091954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3826E7-AA1F-5145-98C5-266C8C148D5C}"/>
              </a:ext>
            </a:extLst>
          </p:cNvPr>
          <p:cNvSpPr txBox="1">
            <a:spLocks/>
          </p:cNvSpPr>
          <p:nvPr/>
        </p:nvSpPr>
        <p:spPr>
          <a:xfrm>
            <a:off x="838198" y="365125"/>
            <a:ext cx="6071647"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b="1" dirty="0"/>
              <a:t>Up Next: Results</a:t>
            </a:r>
            <a:endParaRPr lang="en-GB" b="1" dirty="0"/>
          </a:p>
        </p:txBody>
      </p:sp>
      <p:sp>
        <p:nvSpPr>
          <p:cNvPr id="2" name="Content Placeholder 2">
            <a:extLst>
              <a:ext uri="{FF2B5EF4-FFF2-40B4-BE49-F238E27FC236}">
                <a16:creationId xmlns:a16="http://schemas.microsoft.com/office/drawing/2014/main" id="{A2EDA054-D595-B747-B9C5-AE5F019D5644}"/>
              </a:ext>
            </a:extLst>
          </p:cNvPr>
          <p:cNvSpPr txBox="1">
            <a:spLocks/>
          </p:cNvSpPr>
          <p:nvPr/>
        </p:nvSpPr>
        <p:spPr>
          <a:xfrm>
            <a:off x="838199" y="1825625"/>
            <a:ext cx="60716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Background</a:t>
            </a:r>
          </a:p>
          <a:p>
            <a:r>
              <a:rPr lang="en-US" b="1" dirty="0"/>
              <a:t>Results</a:t>
            </a:r>
          </a:p>
          <a:p>
            <a:pPr lvl="1"/>
            <a:r>
              <a:rPr lang="en-US" b="1" dirty="0"/>
              <a:t>Best Models</a:t>
            </a:r>
          </a:p>
          <a:p>
            <a:pPr lvl="1"/>
            <a:r>
              <a:rPr lang="en-US" b="1" dirty="0"/>
              <a:t>CTC Deep Dive</a:t>
            </a:r>
          </a:p>
          <a:p>
            <a:r>
              <a:rPr lang="en-US" dirty="0"/>
              <a:t>Demonstration</a:t>
            </a:r>
          </a:p>
          <a:p>
            <a:r>
              <a:rPr lang="en-US" dirty="0"/>
              <a:t>Conclusion</a:t>
            </a:r>
            <a:endParaRPr lang="en-GB" dirty="0"/>
          </a:p>
        </p:txBody>
      </p:sp>
    </p:spTree>
    <p:extLst>
      <p:ext uri="{BB962C8B-B14F-4D97-AF65-F5344CB8AC3E}">
        <p14:creationId xmlns:p14="http://schemas.microsoft.com/office/powerpoint/2010/main" val="4057352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A028-CC0E-E1ED-4154-E8570283C1A2}"/>
              </a:ext>
            </a:extLst>
          </p:cNvPr>
          <p:cNvSpPr>
            <a:spLocks noGrp="1"/>
          </p:cNvSpPr>
          <p:nvPr>
            <p:ph type="title"/>
          </p:nvPr>
        </p:nvSpPr>
        <p:spPr/>
        <p:txBody>
          <a:bodyPr/>
          <a:lstStyle/>
          <a:p>
            <a:r>
              <a:rPr lang="en-US" dirty="0"/>
              <a:t>Results</a:t>
            </a:r>
            <a:endParaRPr lang="en-GB" dirty="0"/>
          </a:p>
        </p:txBody>
      </p:sp>
      <p:graphicFrame>
        <p:nvGraphicFramePr>
          <p:cNvPr id="4" name="Table Placeholder 3">
            <a:extLst>
              <a:ext uri="{FF2B5EF4-FFF2-40B4-BE49-F238E27FC236}">
                <a16:creationId xmlns:a16="http://schemas.microsoft.com/office/drawing/2014/main" id="{23AE3207-EDD8-EEEA-27BD-460B0A55CE22}"/>
              </a:ext>
            </a:extLst>
          </p:cNvPr>
          <p:cNvGraphicFramePr>
            <a:graphicFrameLocks noGrp="1"/>
          </p:cNvGraphicFramePr>
          <p:nvPr>
            <p:ph type="tbl" sz="quarter" idx="10"/>
            <p:extLst>
              <p:ext uri="{D42A27DB-BD31-4B8C-83A1-F6EECF244321}">
                <p14:modId xmlns:p14="http://schemas.microsoft.com/office/powerpoint/2010/main" val="3468998808"/>
              </p:ext>
            </p:extLst>
          </p:nvPr>
        </p:nvGraphicFramePr>
        <p:xfrm>
          <a:off x="1183210" y="1669949"/>
          <a:ext cx="10353675" cy="5029200"/>
        </p:xfrm>
        <a:graphic>
          <a:graphicData uri="http://schemas.openxmlformats.org/drawingml/2006/table">
            <a:tbl>
              <a:tblPr firstRow="1" bandRow="1">
                <a:tableStyleId>{073A0DAA-6AF3-43AB-8588-CEC1D06C72B9}</a:tableStyleId>
              </a:tblPr>
              <a:tblGrid>
                <a:gridCol w="2070735">
                  <a:extLst>
                    <a:ext uri="{9D8B030D-6E8A-4147-A177-3AD203B41FA5}">
                      <a16:colId xmlns:a16="http://schemas.microsoft.com/office/drawing/2014/main" val="1309397982"/>
                    </a:ext>
                  </a:extLst>
                </a:gridCol>
                <a:gridCol w="2070735">
                  <a:extLst>
                    <a:ext uri="{9D8B030D-6E8A-4147-A177-3AD203B41FA5}">
                      <a16:colId xmlns:a16="http://schemas.microsoft.com/office/drawing/2014/main" val="377786944"/>
                    </a:ext>
                  </a:extLst>
                </a:gridCol>
                <a:gridCol w="2070735">
                  <a:extLst>
                    <a:ext uri="{9D8B030D-6E8A-4147-A177-3AD203B41FA5}">
                      <a16:colId xmlns:a16="http://schemas.microsoft.com/office/drawing/2014/main" val="3690916866"/>
                    </a:ext>
                  </a:extLst>
                </a:gridCol>
                <a:gridCol w="2070735">
                  <a:extLst>
                    <a:ext uri="{9D8B030D-6E8A-4147-A177-3AD203B41FA5}">
                      <a16:colId xmlns:a16="http://schemas.microsoft.com/office/drawing/2014/main" val="3288318774"/>
                    </a:ext>
                  </a:extLst>
                </a:gridCol>
                <a:gridCol w="2070735">
                  <a:extLst>
                    <a:ext uri="{9D8B030D-6E8A-4147-A177-3AD203B41FA5}">
                      <a16:colId xmlns:a16="http://schemas.microsoft.com/office/drawing/2014/main" val="2334793617"/>
                    </a:ext>
                  </a:extLst>
                </a:gridCol>
              </a:tblGrid>
              <a:tr h="370840">
                <a:tc>
                  <a:txBody>
                    <a:bodyPr/>
                    <a:lstStyle/>
                    <a:p>
                      <a:pPr algn="ctr"/>
                      <a:r>
                        <a:rPr lang="en-US" sz="2400" dirty="0"/>
                        <a:t>Experiment</a:t>
                      </a:r>
                      <a:endParaRPr lang="en-GB" sz="2400" dirty="0"/>
                    </a:p>
                  </a:txBody>
                  <a:tcPr/>
                </a:tc>
                <a:tc>
                  <a:txBody>
                    <a:bodyPr/>
                    <a:lstStyle/>
                    <a:p>
                      <a:pPr algn="ctr"/>
                      <a:r>
                        <a:rPr lang="en-US" sz="2400" dirty="0"/>
                        <a:t>Summary</a:t>
                      </a:r>
                      <a:endParaRPr lang="en-GB" sz="2400" dirty="0"/>
                    </a:p>
                  </a:txBody>
                  <a:tcPr/>
                </a:tc>
                <a:tc>
                  <a:txBody>
                    <a:bodyPr/>
                    <a:lstStyle/>
                    <a:p>
                      <a:pPr algn="ctr"/>
                      <a:r>
                        <a:rPr lang="en-US" sz="2400" dirty="0"/>
                        <a:t>Accuracy</a:t>
                      </a:r>
                      <a:endParaRPr lang="en-GB" sz="2400" dirty="0"/>
                    </a:p>
                  </a:txBody>
                  <a:tcPr/>
                </a:tc>
                <a:tc>
                  <a:txBody>
                    <a:bodyPr/>
                    <a:lstStyle/>
                    <a:p>
                      <a:pPr algn="ctr"/>
                      <a:r>
                        <a:rPr lang="en-US" sz="2400" dirty="0"/>
                        <a:t>Loss</a:t>
                      </a:r>
                      <a:endParaRPr lang="en-GB" sz="2400" dirty="0"/>
                    </a:p>
                  </a:txBody>
                  <a:tcPr/>
                </a:tc>
                <a:tc>
                  <a:txBody>
                    <a:bodyPr/>
                    <a:lstStyle/>
                    <a:p>
                      <a:pPr algn="ctr"/>
                      <a:r>
                        <a:rPr lang="en-US" sz="2400" dirty="0"/>
                        <a:t>WER</a:t>
                      </a:r>
                      <a:endParaRPr lang="en-GB" sz="2400" dirty="0"/>
                    </a:p>
                  </a:txBody>
                  <a:tcPr/>
                </a:tc>
                <a:extLst>
                  <a:ext uri="{0D108BD9-81ED-4DB2-BD59-A6C34878D82A}">
                    <a16:rowId xmlns:a16="http://schemas.microsoft.com/office/drawing/2014/main" val="1368276078"/>
                  </a:ext>
                </a:extLst>
              </a:tr>
              <a:tr h="370840">
                <a:tc>
                  <a:txBody>
                    <a:bodyPr/>
                    <a:lstStyle/>
                    <a:p>
                      <a:pPr algn="ctr"/>
                      <a:r>
                        <a:rPr lang="en-US" sz="2400" dirty="0"/>
                        <a:t>4.2</a:t>
                      </a:r>
                      <a:endParaRPr lang="en-US" sz="2800" dirty="0"/>
                    </a:p>
                    <a:p>
                      <a:pPr algn="ctr"/>
                      <a:r>
                        <a:rPr lang="en-US" sz="2000" i="1" dirty="0"/>
                        <a:t>(Image)</a:t>
                      </a:r>
                      <a:endParaRPr lang="en-GB" sz="1800" i="1" dirty="0"/>
                    </a:p>
                  </a:txBody>
                  <a:tcPr/>
                </a:tc>
                <a:tc>
                  <a:txBody>
                    <a:bodyPr/>
                    <a:lstStyle/>
                    <a:p>
                      <a:pPr algn="l"/>
                      <a:r>
                        <a:rPr lang="en-US" sz="1400" dirty="0"/>
                        <a:t>Input: </a:t>
                      </a:r>
                      <a:r>
                        <a:rPr lang="en-US" sz="1400" b="1" dirty="0"/>
                        <a:t>Images</a:t>
                      </a:r>
                    </a:p>
                    <a:p>
                      <a:pPr algn="l"/>
                      <a:r>
                        <a:rPr lang="en-US" sz="1400" dirty="0"/>
                        <a:t>Arch: Bi-LSTM</a:t>
                      </a:r>
                    </a:p>
                    <a:p>
                      <a:pPr algn="l"/>
                      <a:r>
                        <a:rPr lang="en-US" sz="1400" dirty="0"/>
                        <a:t>Output: Words</a:t>
                      </a:r>
                      <a:endParaRPr lang="en-GB"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0" i="0" u="none" strike="noStrike" kern="1200" baseline="0" dirty="0">
                          <a:solidFill>
                            <a:schemeClr val="dk1"/>
                          </a:solidFill>
                          <a:latin typeface="+mn-lt"/>
                          <a:ea typeface="+mn-ea"/>
                          <a:cs typeface="+mn-cs"/>
                        </a:rPr>
                        <a:t>0.9670</a:t>
                      </a:r>
                      <a:endParaRPr lang="en-GB" sz="3600" dirty="0"/>
                    </a:p>
                  </a:txBody>
                  <a:tcPr/>
                </a:tc>
                <a:tc>
                  <a:txBody>
                    <a:bodyPr/>
                    <a:lstStyle/>
                    <a:p>
                      <a:pPr algn="ctr"/>
                      <a:r>
                        <a:rPr lang="en-GB" sz="2400" b="0" i="0" u="none" strike="noStrike" kern="1200" baseline="0" dirty="0">
                          <a:solidFill>
                            <a:schemeClr val="dk1"/>
                          </a:solidFill>
                          <a:latin typeface="+mn-lt"/>
                          <a:ea typeface="+mn-ea"/>
                          <a:cs typeface="+mn-cs"/>
                        </a:rPr>
                        <a:t>0.3953</a:t>
                      </a:r>
                      <a:endParaRPr lang="en-GB" sz="2400" dirty="0"/>
                    </a:p>
                  </a:txBody>
                  <a:tcPr/>
                </a:tc>
                <a:tc>
                  <a:txBody>
                    <a:bodyPr/>
                    <a:lstStyle/>
                    <a:p>
                      <a:pPr algn="ctr"/>
                      <a:r>
                        <a:rPr lang="en-GB" sz="2400" b="0" i="0" u="none" strike="noStrike" kern="1200" baseline="0" dirty="0">
                          <a:solidFill>
                            <a:schemeClr val="dk1"/>
                          </a:solidFill>
                          <a:latin typeface="+mn-lt"/>
                          <a:ea typeface="+mn-ea"/>
                          <a:cs typeface="+mn-cs"/>
                        </a:rPr>
                        <a:t>0.0330</a:t>
                      </a:r>
                      <a:endParaRPr lang="en-GB" sz="2400" dirty="0"/>
                    </a:p>
                  </a:txBody>
                  <a:tcPr/>
                </a:tc>
                <a:extLst>
                  <a:ext uri="{0D108BD9-81ED-4DB2-BD59-A6C34878D82A}">
                    <a16:rowId xmlns:a16="http://schemas.microsoft.com/office/drawing/2014/main" val="1666556514"/>
                  </a:ext>
                </a:extLst>
              </a:tr>
              <a:tr h="370840">
                <a:tc>
                  <a:txBody>
                    <a:bodyPr/>
                    <a:lstStyle/>
                    <a:p>
                      <a:pPr algn="ctr"/>
                      <a:r>
                        <a:rPr lang="en-US" sz="2400" dirty="0"/>
                        <a:t>5.4</a:t>
                      </a:r>
                      <a:endParaRPr lang="en-US" sz="2800" dirty="0"/>
                    </a:p>
                    <a:p>
                      <a:pPr algn="ctr"/>
                      <a:r>
                        <a:rPr lang="en-US" sz="2000" i="1" dirty="0"/>
                        <a:t>(Landmark)</a:t>
                      </a:r>
                      <a:endParaRPr lang="en-GB" sz="1800" i="1" dirty="0"/>
                    </a:p>
                  </a:txBody>
                  <a:tcPr/>
                </a:tc>
                <a:tc>
                  <a:txBody>
                    <a:bodyPr/>
                    <a:lstStyle/>
                    <a:p>
                      <a:pPr algn="l"/>
                      <a:r>
                        <a:rPr lang="en-US" sz="1400" dirty="0"/>
                        <a:t>Input: </a:t>
                      </a:r>
                      <a:r>
                        <a:rPr lang="en-US" sz="1400" b="1" dirty="0"/>
                        <a:t>Landmarks</a:t>
                      </a:r>
                    </a:p>
                    <a:p>
                      <a:pPr algn="l"/>
                      <a:r>
                        <a:rPr lang="en-US" sz="1400" dirty="0"/>
                        <a:t>Arch: Bi-LSTM</a:t>
                      </a:r>
                    </a:p>
                    <a:p>
                      <a:pPr algn="l"/>
                      <a:r>
                        <a:rPr lang="en-US" sz="1400" dirty="0"/>
                        <a:t>Output: Words</a:t>
                      </a:r>
                      <a:endParaRPr lang="en-GB" sz="1400" dirty="0"/>
                    </a:p>
                  </a:txBody>
                  <a:tcPr/>
                </a:tc>
                <a:tc>
                  <a:txBody>
                    <a:bodyPr/>
                    <a:lstStyle/>
                    <a:p>
                      <a:pPr algn="ctr"/>
                      <a:r>
                        <a:rPr lang="en-GB" sz="2400" dirty="0"/>
                        <a:t>0.9704</a:t>
                      </a:r>
                    </a:p>
                  </a:txBody>
                  <a:tcPr/>
                </a:tc>
                <a:tc>
                  <a:txBody>
                    <a:bodyPr/>
                    <a:lstStyle/>
                    <a:p>
                      <a:pPr algn="ctr"/>
                      <a:r>
                        <a:rPr lang="en-GB" sz="2400" dirty="0"/>
                        <a:t>0.0949</a:t>
                      </a:r>
                    </a:p>
                  </a:txBody>
                  <a:tcPr/>
                </a:tc>
                <a:tc>
                  <a:txBody>
                    <a:bodyPr/>
                    <a:lstStyle/>
                    <a:p>
                      <a:pPr algn="ctr"/>
                      <a:r>
                        <a:rPr lang="en-GB" sz="2400" dirty="0"/>
                        <a:t>0.0296</a:t>
                      </a:r>
                    </a:p>
                  </a:txBody>
                  <a:tcPr/>
                </a:tc>
                <a:extLst>
                  <a:ext uri="{0D108BD9-81ED-4DB2-BD59-A6C34878D82A}">
                    <a16:rowId xmlns:a16="http://schemas.microsoft.com/office/drawing/2014/main" val="1579455214"/>
                  </a:ext>
                </a:extLst>
              </a:tr>
              <a:tr h="370840">
                <a:tc>
                  <a:txBody>
                    <a:bodyPr/>
                    <a:lstStyle/>
                    <a:p>
                      <a:pPr algn="ctr"/>
                      <a:r>
                        <a:rPr lang="en-US" sz="2400" dirty="0"/>
                        <a:t>8</a:t>
                      </a:r>
                      <a:endParaRPr lang="en-US" sz="2800" dirty="0"/>
                    </a:p>
                    <a:p>
                      <a:pPr algn="ctr"/>
                      <a:r>
                        <a:rPr lang="en-US" sz="2000" i="1" dirty="0"/>
                        <a:t>(Transformer)</a:t>
                      </a:r>
                      <a:endParaRPr lang="en-GB" sz="1800" i="1" dirty="0"/>
                    </a:p>
                  </a:txBody>
                  <a:tcPr>
                    <a:lnB w="12700" cap="flat" cmpd="sng" algn="ctr">
                      <a:solidFill>
                        <a:schemeClr val="tx1"/>
                      </a:solidFill>
                      <a:prstDash val="solid"/>
                      <a:round/>
                      <a:headEnd type="none" w="med" len="med"/>
                      <a:tailEnd type="none" w="med" len="med"/>
                    </a:lnB>
                  </a:tcPr>
                </a:tc>
                <a:tc>
                  <a:txBody>
                    <a:bodyPr/>
                    <a:lstStyle/>
                    <a:p>
                      <a:pPr algn="l"/>
                      <a:r>
                        <a:rPr lang="en-US" sz="1400" dirty="0"/>
                        <a:t>Input: Landmarks</a:t>
                      </a:r>
                    </a:p>
                    <a:p>
                      <a:pPr algn="l"/>
                      <a:r>
                        <a:rPr lang="en-US" sz="1400" dirty="0"/>
                        <a:t>Arch: </a:t>
                      </a:r>
                      <a:r>
                        <a:rPr lang="en-US" sz="1400" b="1" dirty="0"/>
                        <a:t>Transformer</a:t>
                      </a:r>
                    </a:p>
                    <a:p>
                      <a:pPr algn="l"/>
                      <a:r>
                        <a:rPr lang="en-US" sz="1400" dirty="0"/>
                        <a:t>Output: Words</a:t>
                      </a:r>
                      <a:endParaRPr lang="en-GB" sz="1400" dirty="0"/>
                    </a:p>
                  </a:txBody>
                  <a:tcPr>
                    <a:lnB w="12700" cap="flat" cmpd="sng" algn="ctr">
                      <a:solidFill>
                        <a:schemeClr val="tx1"/>
                      </a:solidFill>
                      <a:prstDash val="solid"/>
                      <a:round/>
                      <a:headEnd type="none" w="med" len="med"/>
                      <a:tailEnd type="none" w="med" len="med"/>
                    </a:lnB>
                  </a:tcPr>
                </a:tc>
                <a:tc>
                  <a:txBody>
                    <a:bodyPr/>
                    <a:lstStyle/>
                    <a:p>
                      <a:pPr algn="ctr"/>
                      <a:r>
                        <a:rPr lang="en-GB" sz="2400" dirty="0"/>
                        <a:t>0.9203</a:t>
                      </a:r>
                    </a:p>
                  </a:txBody>
                  <a:tcPr>
                    <a:lnB w="12700" cap="flat" cmpd="sng" algn="ctr">
                      <a:solidFill>
                        <a:schemeClr val="tx1"/>
                      </a:solidFill>
                      <a:prstDash val="solid"/>
                      <a:round/>
                      <a:headEnd type="none" w="med" len="med"/>
                      <a:tailEnd type="none" w="med" len="med"/>
                    </a:lnB>
                  </a:tcPr>
                </a:tc>
                <a:tc>
                  <a:txBody>
                    <a:bodyPr/>
                    <a:lstStyle/>
                    <a:p>
                      <a:pPr algn="ctr"/>
                      <a:r>
                        <a:rPr lang="en-GB" sz="2400" dirty="0"/>
                        <a:t>0.2730</a:t>
                      </a:r>
                    </a:p>
                  </a:txBody>
                  <a:tcPr>
                    <a:lnB w="12700" cap="flat" cmpd="sng" algn="ctr">
                      <a:solidFill>
                        <a:schemeClr val="tx1"/>
                      </a:solidFill>
                      <a:prstDash val="solid"/>
                      <a:round/>
                      <a:headEnd type="none" w="med" len="med"/>
                      <a:tailEnd type="none" w="med" len="med"/>
                    </a:lnB>
                  </a:tcPr>
                </a:tc>
                <a:tc>
                  <a:txBody>
                    <a:bodyPr/>
                    <a:lstStyle/>
                    <a:p>
                      <a:pPr algn="ctr"/>
                      <a:r>
                        <a:rPr lang="en-GB" sz="2400" dirty="0"/>
                        <a:t>0.0797</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535417"/>
                  </a:ext>
                </a:extLst>
              </a:tr>
              <a:tr h="370840">
                <a:tc>
                  <a:txBody>
                    <a:bodyPr/>
                    <a:lstStyle/>
                    <a:p>
                      <a:pPr algn="ctr"/>
                      <a:r>
                        <a:rPr lang="en-US" sz="2400" dirty="0"/>
                        <a:t>9.1</a:t>
                      </a:r>
                    </a:p>
                    <a:p>
                      <a:pPr algn="ctr"/>
                      <a:r>
                        <a:rPr lang="en-US" sz="2000" i="1" dirty="0"/>
                        <a:t>(Letter)</a:t>
                      </a:r>
                      <a:endParaRPr lang="en-GB" sz="1800" i="1"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1400" dirty="0"/>
                        <a:t>Input: Combined</a:t>
                      </a:r>
                    </a:p>
                    <a:p>
                      <a:pPr algn="l"/>
                      <a:r>
                        <a:rPr lang="en-US" sz="1400" dirty="0"/>
                        <a:t>Arch: Transformer</a:t>
                      </a:r>
                    </a:p>
                    <a:p>
                      <a:pPr algn="l"/>
                      <a:r>
                        <a:rPr lang="en-US" sz="1400" dirty="0"/>
                        <a:t>Output: </a:t>
                      </a:r>
                      <a:r>
                        <a:rPr lang="en-US" sz="1400" b="1" dirty="0"/>
                        <a:t>Letters</a:t>
                      </a:r>
                      <a:endParaRPr lang="en-GB" sz="1400" b="1" dirty="0"/>
                    </a:p>
                  </a:txBody>
                  <a:tcPr>
                    <a:lnL w="12700" cmpd="sng">
                      <a:noFill/>
                    </a:lnL>
                    <a:lnT w="12700" cap="flat" cmpd="sng" algn="ctr">
                      <a:solidFill>
                        <a:schemeClr val="tx1"/>
                      </a:solidFill>
                      <a:prstDash val="solid"/>
                      <a:round/>
                      <a:headEnd type="none" w="med" len="med"/>
                      <a:tailEnd type="none" w="med" len="med"/>
                    </a:lnT>
                  </a:tcPr>
                </a:tc>
                <a:tc>
                  <a:txBody>
                    <a:bodyPr/>
                    <a:lstStyle/>
                    <a:p>
                      <a:pPr algn="ctr"/>
                      <a:r>
                        <a:rPr lang="en-GB" sz="2400" dirty="0"/>
                        <a:t>0.9076</a:t>
                      </a:r>
                    </a:p>
                  </a:txBody>
                  <a:tcPr>
                    <a:lnT w="12700" cap="flat" cmpd="sng" algn="ctr">
                      <a:solidFill>
                        <a:schemeClr val="tx1"/>
                      </a:solidFill>
                      <a:prstDash val="solid"/>
                      <a:round/>
                      <a:headEnd type="none" w="med" len="med"/>
                      <a:tailEnd type="none" w="med" len="med"/>
                    </a:lnT>
                  </a:tcPr>
                </a:tc>
                <a:tc>
                  <a:txBody>
                    <a:bodyPr/>
                    <a:lstStyle/>
                    <a:p>
                      <a:pPr algn="ctr"/>
                      <a:r>
                        <a:rPr lang="en-GB" sz="2400" dirty="0"/>
                        <a:t>2.6221</a:t>
                      </a:r>
                    </a:p>
                  </a:txBody>
                  <a:tcPr>
                    <a:lnT w="12700" cap="flat" cmpd="sng" algn="ctr">
                      <a:solidFill>
                        <a:schemeClr val="tx1"/>
                      </a:solidFill>
                      <a:prstDash val="solid"/>
                      <a:round/>
                      <a:headEnd type="none" w="med" len="med"/>
                      <a:tailEnd type="none" w="med" len="med"/>
                    </a:lnT>
                  </a:tcPr>
                </a:tc>
                <a:tc>
                  <a:txBody>
                    <a:bodyPr/>
                    <a:lstStyle/>
                    <a:p>
                      <a:pPr algn="ctr"/>
                      <a:r>
                        <a:rPr lang="en-GB" sz="2400" dirty="0"/>
                        <a:t>0.2187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60714566"/>
                  </a:ext>
                </a:extLst>
              </a:tr>
              <a:tr h="370840">
                <a:tc>
                  <a:txBody>
                    <a:bodyPr/>
                    <a:lstStyle/>
                    <a:p>
                      <a:pPr algn="ctr"/>
                      <a:r>
                        <a:rPr lang="en-US" sz="2400" dirty="0"/>
                        <a:t>9.2</a:t>
                      </a:r>
                      <a:endParaRPr lang="en-US" sz="2800" dirty="0"/>
                    </a:p>
                    <a:p>
                      <a:pPr algn="ctr"/>
                      <a:r>
                        <a:rPr lang="en-US" sz="2000" i="1" dirty="0"/>
                        <a:t>(Phoneme)</a:t>
                      </a:r>
                      <a:endParaRPr lang="en-GB" sz="1800" i="1" dirty="0"/>
                    </a:p>
                  </a:txBody>
                  <a:tcPr>
                    <a:lnT w="12700" cmpd="sng">
                      <a:noFill/>
                    </a:lnT>
                  </a:tcPr>
                </a:tc>
                <a:tc>
                  <a:txBody>
                    <a:bodyPr/>
                    <a:lstStyle/>
                    <a:p>
                      <a:pPr algn="l"/>
                      <a:r>
                        <a:rPr lang="en-US" sz="1400" dirty="0"/>
                        <a:t>Input: Combined</a:t>
                      </a:r>
                    </a:p>
                    <a:p>
                      <a:pPr algn="l"/>
                      <a:r>
                        <a:rPr lang="en-US" sz="1400" dirty="0"/>
                        <a:t>Arch: Transformer</a:t>
                      </a:r>
                    </a:p>
                    <a:p>
                      <a:pPr algn="l"/>
                      <a:r>
                        <a:rPr lang="en-US" sz="1400" dirty="0"/>
                        <a:t>Output: </a:t>
                      </a:r>
                      <a:r>
                        <a:rPr lang="en-US" sz="1400" b="1" dirty="0"/>
                        <a:t>Phonemes</a:t>
                      </a:r>
                      <a:endParaRPr lang="en-GB" sz="1400" b="1" dirty="0"/>
                    </a:p>
                  </a:txBody>
                  <a:tcPr/>
                </a:tc>
                <a:tc>
                  <a:txBody>
                    <a:bodyPr/>
                    <a:lstStyle/>
                    <a:p>
                      <a:pPr algn="ctr"/>
                      <a:r>
                        <a:rPr lang="en-GB" sz="2400" dirty="0"/>
                        <a:t>0.7412</a:t>
                      </a:r>
                    </a:p>
                  </a:txBody>
                  <a:tcPr/>
                </a:tc>
                <a:tc>
                  <a:txBody>
                    <a:bodyPr/>
                    <a:lstStyle/>
                    <a:p>
                      <a:pPr algn="ctr"/>
                      <a:r>
                        <a:rPr lang="en-GB" sz="2400" dirty="0"/>
                        <a:t>1.9542</a:t>
                      </a:r>
                    </a:p>
                  </a:txBody>
                  <a:tcPr/>
                </a:tc>
                <a:tc>
                  <a:txBody>
                    <a:bodyPr/>
                    <a:lstStyle/>
                    <a:p>
                      <a:pPr algn="ctr"/>
                      <a:r>
                        <a:rPr lang="en-GB" sz="2400" dirty="0"/>
                        <a:t>0.2107</a:t>
                      </a:r>
                    </a:p>
                  </a:txBody>
                  <a:tcPr/>
                </a:tc>
                <a:extLst>
                  <a:ext uri="{0D108BD9-81ED-4DB2-BD59-A6C34878D82A}">
                    <a16:rowId xmlns:a16="http://schemas.microsoft.com/office/drawing/2014/main" val="985030891"/>
                  </a:ext>
                </a:extLst>
              </a:tr>
              <a:tr h="370840">
                <a:tc>
                  <a:txBody>
                    <a:bodyPr/>
                    <a:lstStyle/>
                    <a:p>
                      <a:pPr algn="ctr"/>
                      <a:r>
                        <a:rPr lang="en-US" sz="2400" dirty="0"/>
                        <a:t>9.3</a:t>
                      </a:r>
                      <a:endParaRPr lang="en-US" sz="2800" dirty="0"/>
                    </a:p>
                    <a:p>
                      <a:pPr algn="ctr"/>
                      <a:r>
                        <a:rPr lang="en-US" sz="2000" i="1" dirty="0"/>
                        <a:t>(Viseme)</a:t>
                      </a:r>
                      <a:endParaRPr lang="en-GB" sz="1800" i="1" dirty="0"/>
                    </a:p>
                  </a:txBody>
                  <a:tcPr/>
                </a:tc>
                <a:tc>
                  <a:txBody>
                    <a:bodyPr/>
                    <a:lstStyle/>
                    <a:p>
                      <a:pPr algn="l"/>
                      <a:r>
                        <a:rPr lang="en-US" sz="1400" dirty="0"/>
                        <a:t>Input: Combined</a:t>
                      </a:r>
                    </a:p>
                    <a:p>
                      <a:pPr algn="l"/>
                      <a:r>
                        <a:rPr lang="en-US" sz="1400" dirty="0"/>
                        <a:t>Arch: Transformer</a:t>
                      </a:r>
                    </a:p>
                    <a:p>
                      <a:pPr algn="l"/>
                      <a:r>
                        <a:rPr lang="en-US" sz="1400" dirty="0"/>
                        <a:t>Output: </a:t>
                      </a:r>
                      <a:r>
                        <a:rPr lang="en-US" sz="1400" b="1" dirty="0"/>
                        <a:t>Visemes</a:t>
                      </a:r>
                      <a:endParaRPr lang="en-GB" sz="1400" b="1" dirty="0"/>
                    </a:p>
                  </a:txBody>
                  <a:tcPr/>
                </a:tc>
                <a:tc>
                  <a:txBody>
                    <a:bodyPr/>
                    <a:lstStyle/>
                    <a:p>
                      <a:pPr algn="ctr"/>
                      <a:r>
                        <a:rPr lang="en-GB" sz="2400" dirty="0"/>
                        <a:t>0.8068</a:t>
                      </a:r>
                    </a:p>
                  </a:txBody>
                  <a:tcPr/>
                </a:tc>
                <a:tc>
                  <a:txBody>
                    <a:bodyPr/>
                    <a:lstStyle/>
                    <a:p>
                      <a:pPr algn="ctr"/>
                      <a:r>
                        <a:rPr lang="en-GB" sz="2400" dirty="0"/>
                        <a:t>1.7748</a:t>
                      </a:r>
                    </a:p>
                  </a:txBody>
                  <a:tcPr/>
                </a:tc>
                <a:tc>
                  <a:txBody>
                    <a:bodyPr/>
                    <a:lstStyle/>
                    <a:p>
                      <a:pPr algn="ctr"/>
                      <a:r>
                        <a:rPr lang="en-GB" sz="2400" dirty="0"/>
                        <a:t>0.1765</a:t>
                      </a:r>
                    </a:p>
                  </a:txBody>
                  <a:tcPr/>
                </a:tc>
                <a:extLst>
                  <a:ext uri="{0D108BD9-81ED-4DB2-BD59-A6C34878D82A}">
                    <a16:rowId xmlns:a16="http://schemas.microsoft.com/office/drawing/2014/main" val="291731540"/>
                  </a:ext>
                </a:extLst>
              </a:tr>
            </a:tbl>
          </a:graphicData>
        </a:graphic>
      </p:graphicFrame>
      <p:grpSp>
        <p:nvGrpSpPr>
          <p:cNvPr id="7" name="Group 6">
            <a:extLst>
              <a:ext uri="{FF2B5EF4-FFF2-40B4-BE49-F238E27FC236}">
                <a16:creationId xmlns:a16="http://schemas.microsoft.com/office/drawing/2014/main" id="{66D47CF8-4F3E-5039-59E2-80204D69F266}"/>
              </a:ext>
            </a:extLst>
          </p:cNvPr>
          <p:cNvGrpSpPr/>
          <p:nvPr/>
        </p:nvGrpSpPr>
        <p:grpSpPr>
          <a:xfrm>
            <a:off x="-47416" y="4392890"/>
            <a:ext cx="1174068" cy="2306259"/>
            <a:chOff x="551325" y="4308049"/>
            <a:chExt cx="1174068" cy="2306259"/>
          </a:xfrm>
        </p:grpSpPr>
        <p:sp>
          <p:nvSpPr>
            <p:cNvPr id="5" name="TextBox 4">
              <a:extLst>
                <a:ext uri="{FF2B5EF4-FFF2-40B4-BE49-F238E27FC236}">
                  <a16:creationId xmlns:a16="http://schemas.microsoft.com/office/drawing/2014/main" id="{64DA01F4-5235-9615-DB39-4C60C3A4BF47}"/>
                </a:ext>
              </a:extLst>
            </p:cNvPr>
            <p:cNvSpPr txBox="1"/>
            <p:nvPr/>
          </p:nvSpPr>
          <p:spPr>
            <a:xfrm>
              <a:off x="551325" y="5253557"/>
              <a:ext cx="914403" cy="307777"/>
            </a:xfrm>
            <a:prstGeom prst="rect">
              <a:avLst/>
            </a:prstGeom>
            <a:noFill/>
          </p:spPr>
          <p:txBody>
            <a:bodyPr wrap="square" rtlCol="0">
              <a:spAutoFit/>
            </a:bodyPr>
            <a:lstStyle/>
            <a:p>
              <a:r>
                <a:rPr lang="en-US" sz="1400" dirty="0"/>
                <a:t>CTC Loss</a:t>
              </a:r>
              <a:endParaRPr lang="en-GB" sz="1400" dirty="0"/>
            </a:p>
          </p:txBody>
        </p:sp>
        <p:sp>
          <p:nvSpPr>
            <p:cNvPr id="6" name="Left Brace 5">
              <a:extLst>
                <a:ext uri="{FF2B5EF4-FFF2-40B4-BE49-F238E27FC236}">
                  <a16:creationId xmlns:a16="http://schemas.microsoft.com/office/drawing/2014/main" id="{36510826-1524-034A-ABDC-4ACBA75A76F0}"/>
                </a:ext>
              </a:extLst>
            </p:cNvPr>
            <p:cNvSpPr/>
            <p:nvPr/>
          </p:nvSpPr>
          <p:spPr>
            <a:xfrm>
              <a:off x="1414021" y="4308049"/>
              <a:ext cx="311372" cy="2306259"/>
            </a:xfrm>
            <a:prstGeom prst="leftBrace">
              <a:avLst>
                <a:gd name="adj1" fmla="val 8333"/>
                <a:gd name="adj2" fmla="val 482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A9E220B1-F1E5-7805-22BD-65AA184035EC}"/>
              </a:ext>
            </a:extLst>
          </p:cNvPr>
          <p:cNvGrpSpPr/>
          <p:nvPr/>
        </p:nvGrpSpPr>
        <p:grpSpPr>
          <a:xfrm>
            <a:off x="-38274" y="2168165"/>
            <a:ext cx="1164926" cy="2224723"/>
            <a:chOff x="551325" y="4282119"/>
            <a:chExt cx="1164926" cy="2224723"/>
          </a:xfrm>
        </p:grpSpPr>
        <p:sp>
          <p:nvSpPr>
            <p:cNvPr id="9" name="TextBox 8">
              <a:extLst>
                <a:ext uri="{FF2B5EF4-FFF2-40B4-BE49-F238E27FC236}">
                  <a16:creationId xmlns:a16="http://schemas.microsoft.com/office/drawing/2014/main" id="{9DC9FD27-EC68-32C4-BD40-5A90E8F17880}"/>
                </a:ext>
              </a:extLst>
            </p:cNvPr>
            <p:cNvSpPr txBox="1"/>
            <p:nvPr/>
          </p:nvSpPr>
          <p:spPr>
            <a:xfrm>
              <a:off x="551325" y="5038113"/>
              <a:ext cx="914403" cy="738664"/>
            </a:xfrm>
            <a:prstGeom prst="rect">
              <a:avLst/>
            </a:prstGeom>
            <a:noFill/>
          </p:spPr>
          <p:txBody>
            <a:bodyPr wrap="square" rtlCol="0">
              <a:spAutoFit/>
            </a:bodyPr>
            <a:lstStyle/>
            <a:p>
              <a:r>
                <a:rPr lang="en-US" sz="1400" dirty="0"/>
                <a:t>Cross Entropy Loss</a:t>
              </a:r>
              <a:endParaRPr lang="en-GB" sz="1400" dirty="0"/>
            </a:p>
          </p:txBody>
        </p:sp>
        <p:sp>
          <p:nvSpPr>
            <p:cNvPr id="10" name="Left Brace 9">
              <a:extLst>
                <a:ext uri="{FF2B5EF4-FFF2-40B4-BE49-F238E27FC236}">
                  <a16:creationId xmlns:a16="http://schemas.microsoft.com/office/drawing/2014/main" id="{DB6404F6-1A0A-CA37-F448-59B642E22B00}"/>
                </a:ext>
              </a:extLst>
            </p:cNvPr>
            <p:cNvSpPr/>
            <p:nvPr/>
          </p:nvSpPr>
          <p:spPr>
            <a:xfrm>
              <a:off x="1414021" y="4282119"/>
              <a:ext cx="302230" cy="2224723"/>
            </a:xfrm>
            <a:prstGeom prst="leftBrace">
              <a:avLst>
                <a:gd name="adj1" fmla="val 8333"/>
                <a:gd name="adj2" fmla="val 4828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969779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sales pitch</Template>
  <TotalTime>0</TotalTime>
  <Words>1620</Words>
  <Application>Microsoft Office PowerPoint</Application>
  <PresentationFormat>Widescreen</PresentationFormat>
  <Paragraphs>306</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Courier New</vt:lpstr>
      <vt:lpstr>Tenorite</vt:lpstr>
      <vt:lpstr>Custom</vt:lpstr>
      <vt:lpstr>Deep Learning for Lip Reading Final Year Screencast by Jack Pay Project Supervisor: Terence Morley</vt:lpstr>
      <vt:lpstr>Coming Up</vt:lpstr>
      <vt:lpstr>PowerPoint Presentation</vt:lpstr>
      <vt:lpstr>Aims</vt:lpstr>
      <vt:lpstr>Motivation</vt:lpstr>
      <vt:lpstr>MediaPipe</vt:lpstr>
      <vt:lpstr>How can we Use Mediapipe?</vt:lpstr>
      <vt:lpstr>PowerPoint Presentation</vt:lpstr>
      <vt:lpstr>Results</vt:lpstr>
      <vt:lpstr>What is CTC loss?</vt:lpstr>
      <vt:lpstr>Phonemes &amp; Visemes?</vt:lpstr>
      <vt:lpstr>CTC Comparison</vt:lpstr>
      <vt:lpstr>PowerPoint Presentation</vt:lpstr>
      <vt:lpstr>Inference DEmo</vt:lpstr>
      <vt:lpstr>Let’s Analyse</vt:lpstr>
      <vt:lpstr>Fine-tuning</vt:lpstr>
      <vt:lpstr>Inference Demo (Again)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Lip Reading with DL</dc:title>
  <dc:creator>Jack Pay</dc:creator>
  <cp:lastModifiedBy>Jack Pay</cp:lastModifiedBy>
  <cp:revision>117</cp:revision>
  <dcterms:created xsi:type="dcterms:W3CDTF">2024-03-12T10:23:04Z</dcterms:created>
  <dcterms:modified xsi:type="dcterms:W3CDTF">2024-05-28T11:16:55Z</dcterms:modified>
</cp:coreProperties>
</file>